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40"/>
  </p:notesMasterIdLst>
  <p:sldIdLst>
    <p:sldId id="256" r:id="rId5"/>
    <p:sldId id="319" r:id="rId6"/>
    <p:sldId id="320" r:id="rId7"/>
    <p:sldId id="314" r:id="rId8"/>
    <p:sldId id="321" r:id="rId9"/>
    <p:sldId id="316" r:id="rId10"/>
    <p:sldId id="318" r:id="rId11"/>
    <p:sldId id="322" r:id="rId12"/>
    <p:sldId id="324" r:id="rId13"/>
    <p:sldId id="325" r:id="rId14"/>
    <p:sldId id="327" r:id="rId15"/>
    <p:sldId id="328" r:id="rId16"/>
    <p:sldId id="329" r:id="rId17"/>
    <p:sldId id="330" r:id="rId18"/>
    <p:sldId id="331" r:id="rId19"/>
    <p:sldId id="332" r:id="rId20"/>
    <p:sldId id="333" r:id="rId21"/>
    <p:sldId id="335" r:id="rId22"/>
    <p:sldId id="362" r:id="rId23"/>
    <p:sldId id="363" r:id="rId24"/>
    <p:sldId id="337" r:id="rId25"/>
    <p:sldId id="339" r:id="rId26"/>
    <p:sldId id="340" r:id="rId27"/>
    <p:sldId id="346" r:id="rId28"/>
    <p:sldId id="347" r:id="rId29"/>
    <p:sldId id="355" r:id="rId30"/>
    <p:sldId id="348" r:id="rId31"/>
    <p:sldId id="350" r:id="rId32"/>
    <p:sldId id="351" r:id="rId33"/>
    <p:sldId id="364" r:id="rId34"/>
    <p:sldId id="356" r:id="rId35"/>
    <p:sldId id="349" r:id="rId36"/>
    <p:sldId id="352" r:id="rId37"/>
    <p:sldId id="365" r:id="rId38"/>
    <p:sldId id="36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ần Thị Thơm (VNCDLL-CTÐTKSAI)" initials="TTT(C" lastIdx="1" clrIdx="0">
    <p:extLst>
      <p:ext uri="{19B8F6BF-5375-455C-9EA6-DF929625EA0E}">
        <p15:presenceInfo xmlns:p15="http://schemas.microsoft.com/office/powerpoint/2012/main" userId="S::thomtt10@vingroup.net::973ef22a-1e48-4cfc-adc1-997d9b922b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1" autoAdjust="0"/>
    <p:restoredTop sz="73360" autoAdjust="0"/>
  </p:normalViewPr>
  <p:slideViewPr>
    <p:cSldViewPr snapToGrid="0">
      <p:cViewPr varScale="1">
        <p:scale>
          <a:sx n="49" d="100"/>
          <a:sy n="49" d="100"/>
        </p:scale>
        <p:origin x="99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3-17T07:55:51.440"/>
    </inkml:context>
    <inkml:brush xml:id="br0">
      <inkml:brushProperty name="width" value="0.05292" units="cm"/>
      <inkml:brushProperty name="height" value="0.05292" units="cm"/>
      <inkml:brushProperty name="color" value="#FF0000"/>
    </inkml:brush>
  </inkml:definitions>
  <inkml:trace contextRef="#ctx0" brushRef="#br0">1834 17374 0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0D577-6624-4572-AF97-D1937A1C9F98}"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09361-DB2A-4033-8CDC-FE23D8F33E47}" type="slidenum">
              <a:rPr lang="en-US" smtClean="0"/>
              <a:t>‹#›</a:t>
            </a:fld>
            <a:endParaRPr lang="en-US"/>
          </a:p>
        </p:txBody>
      </p:sp>
    </p:spTree>
    <p:extLst>
      <p:ext uri="{BB962C8B-B14F-4D97-AF65-F5344CB8AC3E}">
        <p14:creationId xmlns:p14="http://schemas.microsoft.com/office/powerpoint/2010/main" val="2586997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silico (virtual screening)</a:t>
            </a:r>
          </a:p>
        </p:txBody>
      </p:sp>
      <p:sp>
        <p:nvSpPr>
          <p:cNvPr id="4" name="Slide Number Placeholder 3"/>
          <p:cNvSpPr>
            <a:spLocks noGrp="1"/>
          </p:cNvSpPr>
          <p:nvPr>
            <p:ph type="sldNum" sz="quarter" idx="5"/>
          </p:nvPr>
        </p:nvSpPr>
        <p:spPr/>
        <p:txBody>
          <a:bodyPr/>
          <a:lstStyle/>
          <a:p>
            <a:fld id="{80609361-DB2A-4033-8CDC-FE23D8F33E47}" type="slidenum">
              <a:rPr lang="en-US" smtClean="0"/>
              <a:t>1</a:t>
            </a:fld>
            <a:endParaRPr lang="en-US"/>
          </a:p>
        </p:txBody>
      </p:sp>
    </p:spTree>
    <p:extLst>
      <p:ext uri="{BB962C8B-B14F-4D97-AF65-F5344CB8AC3E}">
        <p14:creationId xmlns:p14="http://schemas.microsoft.com/office/powerpoint/2010/main" val="373969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Một trong những mô hình nghiên cứu LBVS phổ biến nhất đó là nghiên cứu tương quan hoạt tính cấu trúc (QSAR). </a:t>
            </a:r>
            <a:endParaRPr lang="en-US"/>
          </a:p>
          <a:p>
            <a:r>
              <a:rPr lang="vi-VN"/>
              <a:t>Mục tiêu của QSAR là xác định mối tương quan giữa các đặc tính cấu trúc/hóa lý của hoạt chất đã biết với hoạt tính sinh học của chúng.</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10</a:t>
            </a:fld>
            <a:endParaRPr lang="en-US"/>
          </a:p>
        </p:txBody>
      </p:sp>
    </p:spTree>
    <p:extLst>
      <p:ext uri="{BB962C8B-B14F-4D97-AF65-F5344CB8AC3E}">
        <p14:creationId xmlns:p14="http://schemas.microsoft.com/office/powerpoint/2010/main" val="232548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b="0" i="0">
                <a:solidFill>
                  <a:srgbClr val="242021"/>
                </a:solidFill>
                <a:effectLst/>
                <a:latin typeface="AdvOTbf7bbdaa"/>
              </a:rPr>
              <a:t>Further advancements in molecular representations</a:t>
            </a:r>
          </a:p>
          <a:p>
            <a:pPr marL="285750" indent="-285750">
              <a:buFontTx/>
              <a:buChar char="-"/>
            </a:pPr>
            <a:r>
              <a:rPr lang="en-US">
                <a:solidFill>
                  <a:srgbClr val="242021"/>
                </a:solidFill>
                <a:latin typeface="AdvOTbf7bbdaa"/>
              </a:rPr>
              <a:t>M</a:t>
            </a:r>
            <a:r>
              <a:rPr lang="en-US" sz="1200" b="0" i="0">
                <a:solidFill>
                  <a:srgbClr val="242021"/>
                </a:solidFill>
                <a:effectLst/>
                <a:latin typeface="AdvOTbf7bbdaa"/>
              </a:rPr>
              <a:t>achine learning techniques and the available bioactivity data, </a:t>
            </a:r>
          </a:p>
          <a:p>
            <a:pPr marL="0" indent="0">
              <a:buFontTx/>
              <a:buNone/>
            </a:pPr>
            <a:r>
              <a:rPr lang="en-US" sz="1200" b="0" i="0">
                <a:solidFill>
                  <a:srgbClr val="242021"/>
                </a:solidFill>
                <a:effectLst/>
                <a:latin typeface="AdvOTbf7bbdaa"/>
              </a:rPr>
              <a:t>it may be possible to generate PCM models for more complicated systems such as ligandcatalyst-target reactions, which could provide help to identify biochemical reactions more accurately</a:t>
            </a:r>
            <a:r>
              <a:rPr lang="en-US"/>
              <a:t> </a:t>
            </a:r>
            <a:br>
              <a:rPr lang="en-US"/>
            </a:br>
            <a:r>
              <a:rPr lang="vi-VN"/>
              <a:t>Đơn giản là như thế này: Phần chính của mảng drug discovery/design vẫn là xác định đích tác động của drug, đích tác động của drug là protein. drug phải bind (gắn) được vào một phần của protein và có hoạt tính sinh học (bioactivity) (làm thay đổi đặc tính/quá trình sinh học của protein). --&gt; Model này theo anh anh hiểu là nó kết hợp cả đặc đính hoá học của drug (bản chất là các phân tử nhỏ, small molecule) và đặc tính của protein (targets)</a:t>
            </a:r>
            <a:endParaRPr lang="en-US"/>
          </a:p>
          <a:p>
            <a:endParaRPr lang="en-US"/>
          </a:p>
          <a:p>
            <a:r>
              <a:rPr lang="vi-VN"/>
              <a:t>Proteochemometric --&gt; Protein (target)</a:t>
            </a:r>
          </a:p>
          <a:p>
            <a:r>
              <a:rPr lang="vi-VN"/>
              <a:t> + chemistry (ám chỉ drug là các chemical small molecule) + metric (độ đo/định lượng)</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11</a:t>
            </a:fld>
            <a:endParaRPr lang="en-US"/>
          </a:p>
        </p:txBody>
      </p:sp>
    </p:spTree>
    <p:extLst>
      <p:ext uri="{BB962C8B-B14F-4D97-AF65-F5344CB8AC3E}">
        <p14:creationId xmlns:p14="http://schemas.microsoft.com/office/powerpoint/2010/main" val="191709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Quantized: lượng tử hóa</a:t>
            </a:r>
          </a:p>
          <a:p>
            <a:r>
              <a:rPr lang="en-US" sz="1200" b="0" i="0">
                <a:solidFill>
                  <a:srgbClr val="242021"/>
                </a:solidFill>
                <a:effectLst/>
                <a:latin typeface="AdvOTbf7bbdaa"/>
              </a:rPr>
              <a:t>Aromaticity: vòng thơm…</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12</a:t>
            </a:fld>
            <a:endParaRPr lang="en-US"/>
          </a:p>
        </p:txBody>
      </p:sp>
    </p:spTree>
    <p:extLst>
      <p:ext uri="{BB962C8B-B14F-4D97-AF65-F5344CB8AC3E}">
        <p14:creationId xmlns:p14="http://schemas.microsoft.com/office/powerpoint/2010/main" val="58560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Có nhiều loại và các chia molecular descriptor nhưng trong tài liệu này chia dựa trên số chiều </a:t>
            </a:r>
          </a:p>
          <a:p>
            <a:pPr marL="171450" indent="-171450">
              <a:buFontTx/>
              <a:buChar char="-"/>
            </a:pPr>
            <a:r>
              <a:rPr lang="en-US"/>
              <a:t>Dấu vân tay được sử dụng để biểu diwwnx các hợp chất bằng liên kết hóa học, các đoạn cấu trúc, các nhóm chức nnawg, và con đường liên kết</a:t>
            </a:r>
          </a:p>
        </p:txBody>
      </p:sp>
      <p:sp>
        <p:nvSpPr>
          <p:cNvPr id="4" name="Slide Number Placeholder 3"/>
          <p:cNvSpPr>
            <a:spLocks noGrp="1"/>
          </p:cNvSpPr>
          <p:nvPr>
            <p:ph type="sldNum" sz="quarter" idx="5"/>
          </p:nvPr>
        </p:nvSpPr>
        <p:spPr/>
        <p:txBody>
          <a:bodyPr/>
          <a:lstStyle/>
          <a:p>
            <a:fld id="{80609361-DB2A-4033-8CDC-FE23D8F33E47}" type="slidenum">
              <a:rPr lang="en-US" smtClean="0"/>
              <a:t>13</a:t>
            </a:fld>
            <a:endParaRPr lang="en-US"/>
          </a:p>
        </p:txBody>
      </p:sp>
    </p:spTree>
    <p:extLst>
      <p:ext uri="{BB962C8B-B14F-4D97-AF65-F5344CB8AC3E}">
        <p14:creationId xmlns:p14="http://schemas.microsoft.com/office/powerpoint/2010/main" val="2247237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 </a:t>
            </a:r>
            <a:r>
              <a:rPr lang="vi-VN"/>
              <a:t>tần số xuất hiện của các tổ hợp axit amin khác nhau trên trình tự protein</a:t>
            </a:r>
            <a:endParaRPr lang="en-US"/>
          </a:p>
          <a:p>
            <a:pPr marL="171450" indent="-171450">
              <a:buFontTx/>
              <a:buChar char="-"/>
            </a:pPr>
            <a:endParaRPr lang="en-US"/>
          </a:p>
          <a:p>
            <a:pPr marL="171450" indent="-171450">
              <a:buFontTx/>
              <a:buChar char="-"/>
            </a:pPr>
            <a:r>
              <a:rPr lang="vi-VN"/>
              <a:t>trình tự protein trong sự kết hợp về các đặc tính vật lý và hóa học của axit amin chẳng hạn như tính kỵ nước, thể tích van der Waals, tính phân cực, tính phân cực, phí, cấu trúc thứ cấp và khả năng tiếp cận dung môi</a:t>
            </a:r>
            <a:endParaRPr lang="en-US"/>
          </a:p>
          <a:p>
            <a:pPr marL="171450" indent="-171450">
              <a:buFontTx/>
              <a:buChar char="-"/>
            </a:pPr>
            <a:r>
              <a:rPr lang="vi-VN"/>
              <a:t>sử dụng những điểm tương đồng</a:t>
            </a:r>
            <a:r>
              <a:rPr lang="en-US"/>
              <a:t> </a:t>
            </a:r>
            <a:r>
              <a:rPr lang="vi-VN"/>
              <a:t>giữa các protein thông qua trình tự hoặc liên kết cấu trúc, dựa trên</a:t>
            </a:r>
            <a:r>
              <a:rPr lang="en-US"/>
              <a:t> </a:t>
            </a:r>
            <a:r>
              <a:rPr lang="vi-VN"/>
              <a:t>với ý tưởng rằng các mục tiêu tương tự có thể tương tác với các hợp chất tương tự</a:t>
            </a:r>
            <a:endParaRPr lang="en-US"/>
          </a:p>
          <a:p>
            <a:pPr marL="171450" indent="-171450">
              <a:buFontTx/>
              <a:buChar char="-"/>
            </a:pPr>
            <a:r>
              <a:rPr lang="vi-VN"/>
              <a:t>phản ánh đặc điểm cấu trúc của</a:t>
            </a:r>
            <a:r>
              <a:rPr lang="en-US"/>
              <a:t> </a:t>
            </a:r>
            <a:r>
              <a:rPr lang="vi-VN"/>
              <a:t>protein liên quan đến hình dạng, kích thước, vị trí nguyên tử trong không gian, v.v.,chủ yếu bao gồm các tiếp điểm dư - dư, độ dài liên kết, liên kết</a:t>
            </a:r>
            <a:r>
              <a:rPr lang="en-US"/>
              <a:t> </a:t>
            </a:r>
            <a:r>
              <a:rPr lang="vi-VN"/>
              <a:t>góc và góc xoắn giữa các nguyên tử dư, thứ cấp</a:t>
            </a:r>
            <a:r>
              <a:rPr lang="en-US"/>
              <a:t>. </a:t>
            </a:r>
            <a:r>
              <a:rPr lang="vi-VN"/>
              <a:t>cấu trúc, tính linh hoạt và khả năng tiếp cận dung môi của protein</a:t>
            </a:r>
            <a:endParaRPr lang="en-US"/>
          </a:p>
          <a:p>
            <a:pPr marL="171450" indent="-171450">
              <a:buFontTx/>
              <a:buChar char="-"/>
            </a:pPr>
            <a:r>
              <a:rPr lang="en-US"/>
              <a:t>T</a:t>
            </a:r>
            <a:r>
              <a:rPr lang="vi-VN"/>
              <a:t>ính chất đặc trưng của axit amin theo chỉ số liên kết nguyên tử được tạo ra từ đồ thị phân tử</a:t>
            </a:r>
            <a:endParaRPr lang="en-US"/>
          </a:p>
          <a:p>
            <a:pPr marL="171450" indent="-171450">
              <a:buFontTx/>
              <a:buChar char="-"/>
            </a:pPr>
            <a:r>
              <a:rPr lang="vi-VN" b="0" i="0">
                <a:solidFill>
                  <a:srgbClr val="202124"/>
                </a:solidFill>
                <a:effectLst/>
                <a:latin typeface="Google Sans"/>
              </a:rPr>
              <a:t>Một số đặc điểm chức năng của protein có thể chịu trách nhiệm về tương tác với các phân tử khác như protein, phân tử nhỏ và axit nucleic</a:t>
            </a: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14</a:t>
            </a:fld>
            <a:endParaRPr lang="en-US"/>
          </a:p>
        </p:txBody>
      </p:sp>
    </p:spTree>
    <p:extLst>
      <p:ext uri="{BB962C8B-B14F-4D97-AF65-F5344CB8AC3E}">
        <p14:creationId xmlns:p14="http://schemas.microsoft.com/office/powerpoint/2010/main" val="115792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 Xây dựng bộ mô tả phân tử - Chuyển đổi giữa hai biểu diễn khác nhau, tính toán tương tự phân tử từng cặp</a:t>
            </a:r>
          </a:p>
          <a:p>
            <a:pPr marL="171450" indent="-171450">
              <a:buFontTx/>
              <a:buChar char="-"/>
            </a:pPr>
            <a:r>
              <a:rPr lang="vi-VN"/>
              <a:t>- ứng dụng của các thuật toán thống kê và học máy khác nhau để dự đoán DTI</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15</a:t>
            </a:fld>
            <a:endParaRPr lang="en-US"/>
          </a:p>
        </p:txBody>
      </p:sp>
    </p:spTree>
    <p:extLst>
      <p:ext uri="{BB962C8B-B14F-4D97-AF65-F5344CB8AC3E}">
        <p14:creationId xmlns:p14="http://schemas.microsoft.com/office/powerpoint/2010/main" val="284808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Cơ sở dữ liệu hóa học về các phân tử hoạt tính sinh học (tức là cơ sở dữ liệu hợp chất) là một tài nguyên có chứa một số đặc tính của các chất hóa học như 2D và 3D cấu trúc, thuộc tính vật lý và hóa học, mô tả phân tử, tác dụng phụ và thông tin lâm sàng, cũng như các mục tiêu và các phép đo hoạt động.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2800"/>
              <a:t>chứa dữ liệu hợp chất bioactivity lớn nhất, lấy chủ yếu từ thí nghiệm HTS, và các dữ liệu khác thường import dữ liệu từ PubChem.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2800">
              <a:effectLst/>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a:effectLst/>
                <a:latin typeface="Times New Roman" panose="02020603050405020304" pitchFamily="18" charset="0"/>
                <a:cs typeface="Times New Roman" panose="02020603050405020304" pitchFamily="18" charset="0"/>
              </a:rPr>
              <a:t>KEGG là một nguồn tài nguyên có giá trị để hiểu</a:t>
            </a:r>
            <a:r>
              <a:rPr lang="en-US" sz="1800">
                <a:effectLst/>
                <a:latin typeface="Times New Roman" panose="02020603050405020304" pitchFamily="18" charset="0"/>
                <a:cs typeface="Times New Roman" panose="02020603050405020304" pitchFamily="18" charset="0"/>
              </a:rPr>
              <a:t> </a:t>
            </a:r>
            <a:r>
              <a:rPr lang="vi-VN" sz="1800">
                <a:effectLst/>
                <a:latin typeface="Times New Roman" panose="02020603050405020304" pitchFamily="18" charset="0"/>
                <a:cs typeface="Times New Roman" panose="02020603050405020304" pitchFamily="18" charset="0"/>
              </a:rPr>
              <a:t>phân cấp chức năng của các sự kiện sinh học liên quan đến phân tử</a:t>
            </a:r>
            <a:r>
              <a:rPr lang="en-US" sz="1800">
                <a:effectLst/>
                <a:latin typeface="Times New Roman" panose="02020603050405020304" pitchFamily="18" charset="0"/>
                <a:cs typeface="Times New Roman" panose="02020603050405020304" pitchFamily="18" charset="0"/>
              </a:rPr>
              <a:t> </a:t>
            </a:r>
            <a:r>
              <a:rPr lang="vi-VN" sz="1800">
                <a:effectLst/>
                <a:latin typeface="Times New Roman" panose="02020603050405020304" pitchFamily="18" charset="0"/>
                <a:cs typeface="Times New Roman" panose="02020603050405020304" pitchFamily="18" charset="0"/>
              </a:rPr>
              <a:t>tương tác, con đường và cơ chế bệnh từ</a:t>
            </a:r>
            <a:r>
              <a:rPr lang="en-US" sz="1800">
                <a:effectLst/>
                <a:latin typeface="Times New Roman" panose="02020603050405020304" pitchFamily="18" charset="0"/>
                <a:cs typeface="Times New Roman" panose="02020603050405020304" pitchFamily="18" charset="0"/>
              </a:rPr>
              <a:t> </a:t>
            </a:r>
            <a:r>
              <a:rPr lang="vi-VN" sz="1800">
                <a:effectLst/>
                <a:latin typeface="Times New Roman" panose="02020603050405020304" pitchFamily="18" charset="0"/>
                <a:cs typeface="Times New Roman" panose="02020603050405020304" pitchFamily="18" charset="0"/>
              </a:rPr>
              <a:t>thông tin cấp độ phân tử của các gen và bộ gen được trích xuất</a:t>
            </a:r>
            <a:r>
              <a:rPr lang="en-US" sz="1800">
                <a:effectLst/>
                <a:latin typeface="Times New Roman" panose="02020603050405020304" pitchFamily="18" charset="0"/>
                <a:cs typeface="Times New Roman" panose="02020603050405020304" pitchFamily="18" charset="0"/>
              </a:rPr>
              <a:t> </a:t>
            </a:r>
            <a:r>
              <a:rPr lang="vi-VN" sz="1800">
                <a:effectLst/>
                <a:latin typeface="Times New Roman" panose="02020603050405020304" pitchFamily="18" charset="0"/>
                <a:cs typeface="Times New Roman" panose="02020603050405020304" pitchFamily="18" charset="0"/>
              </a:rPr>
              <a:t>từ các bộ dữ liệu quy mô lớn về giải trình tự bộ gen hoặc các kỹ thuật thí nghiệm thông lượng cao khác</a:t>
            </a:r>
            <a:r>
              <a:rPr lang="en-US" sz="1800">
                <a:effectLst/>
                <a:latin typeface="Times New Roman" panose="02020603050405020304" pitchFamily="18" charset="0"/>
                <a:cs typeface="Times New Roman" panose="02020603050405020304" pitchFamily="18" charset="0"/>
              </a:rPr>
              <a:t> </a:t>
            </a:r>
            <a:r>
              <a:rPr lang="en-US"/>
              <a:t>Những bộ dataset trên có những tính chất chung nhưng chúng cũng bổ trợ lẫn nhau bằng cách cung cấp các features khác nhau.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Xem xét thì </a:t>
            </a:r>
            <a:r>
              <a:rPr lang="vi-VN"/>
              <a:t>các cơ sở dữ liệu hoạt tính sinh học này, PubChem, ChEMBL, Binding MOAD</a:t>
            </a:r>
            <a:r>
              <a:rPr lang="en-US"/>
              <a:t> </a:t>
            </a:r>
            <a:r>
              <a:rPr lang="vi-VN"/>
              <a:t>và BindingDB đại diện cho dữ liệu hoạt động với các phép đo định lượng như IC50, EC50, Ki và hiệu lực, trong khi</a:t>
            </a:r>
            <a:r>
              <a:rPr lang="en-US"/>
              <a:t> </a:t>
            </a:r>
            <a:r>
              <a:rPr lang="vi-VN"/>
              <a:t>DrugBank, STITCH, KEGG, DCDB, HMDB và T3DB chỉ cung cấp</a:t>
            </a:r>
            <a:r>
              <a:rPr lang="en-US"/>
              <a:t> </a:t>
            </a:r>
            <a:r>
              <a:rPr lang="vi-VN"/>
              <a:t>thông tin liên quan đến sự hiện diện của một hoạt động / tương tác</a:t>
            </a:r>
            <a:r>
              <a:rPr lang="en-US"/>
              <a:t> </a:t>
            </a:r>
            <a:r>
              <a:rPr lang="vi-VN"/>
              <a:t>giữa các cặp thuốc-đích tương ứng</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16</a:t>
            </a:fld>
            <a:endParaRPr lang="en-US"/>
          </a:p>
        </p:txBody>
      </p:sp>
    </p:spTree>
    <p:extLst>
      <p:ext uri="{BB962C8B-B14F-4D97-AF65-F5344CB8AC3E}">
        <p14:creationId xmlns:p14="http://schemas.microsoft.com/office/powerpoint/2010/main" val="155678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Nó trình bày một kho lưu trữ protein toàn diện, một trung tâm trung tâm, nhập khẩu và tổ chức</a:t>
            </a:r>
            <a:r>
              <a:rPr lang="en-US"/>
              <a:t> </a:t>
            </a:r>
            <a:r>
              <a:rPr lang="vi-VN"/>
              <a:t>lượng thông tin từ các nguồn protein của bên thứ ba như</a:t>
            </a:r>
            <a:r>
              <a:rPr lang="en-US"/>
              <a:t> </a:t>
            </a:r>
            <a:r>
              <a:rPr lang="vi-VN"/>
              <a:t>tốt.</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17</a:t>
            </a:fld>
            <a:endParaRPr lang="en-US"/>
          </a:p>
        </p:txBody>
      </p:sp>
    </p:spTree>
    <p:extLst>
      <p:ext uri="{BB962C8B-B14F-4D97-AF65-F5344CB8AC3E}">
        <p14:creationId xmlns:p14="http://schemas.microsoft.com/office/powerpoint/2010/main" val="1848993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Gold standard data được dungf trong những mục đích dưới đây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a:t>Tập dữ liệu DUD chứa các hợp chất hoạt động cho các mục tiêu đã chọn cùng với 50</a:t>
            </a:r>
            <a:r>
              <a:rPr lang="en-US"/>
              <a:t> </a:t>
            </a:r>
            <a:r>
              <a:rPr lang="vi-VN"/>
              <a:t>mồi nhử cho mỗi hợp chất hoạt động, có các tính chất hóa lý tương tự nhưng cấu trúc liên kết khác nhau [</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18</a:t>
            </a:fld>
            <a:endParaRPr lang="en-US"/>
          </a:p>
        </p:txBody>
      </p:sp>
    </p:spTree>
    <p:extLst>
      <p:ext uri="{BB962C8B-B14F-4D97-AF65-F5344CB8AC3E}">
        <p14:creationId xmlns:p14="http://schemas.microsoft.com/office/powerpoint/2010/main" val="2228581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Dựa vào quá trình học thì các</a:t>
            </a:r>
          </a:p>
          <a:p>
            <a:r>
              <a:rPr lang="en-US" sz="1200" b="0" i="0">
                <a:solidFill>
                  <a:srgbClr val="242021"/>
                </a:solidFill>
                <a:effectLst/>
                <a:latin typeface="AdvOTbf7bbdaa"/>
              </a:rPr>
              <a:t>+ supervised learning, the objective is to infer a function that maps the input data to the output class labels</a:t>
            </a:r>
            <a:r>
              <a:rPr lang="en-US"/>
              <a:t> </a:t>
            </a:r>
            <a:br>
              <a:rPr lang="en-US"/>
            </a:br>
            <a:r>
              <a:rPr lang="en-US"/>
              <a:t>+ </a:t>
            </a:r>
            <a:r>
              <a:rPr lang="en-US" sz="1200" b="0" i="0">
                <a:solidFill>
                  <a:srgbClr val="242021"/>
                </a:solidFill>
                <a:effectLst/>
                <a:latin typeface="AdvOTbf7bbdaa"/>
              </a:rPr>
              <a:t>unsupervised learning is to learn the hidden structure of input data without having class</a:t>
            </a:r>
            <a:br>
              <a:rPr lang="en-US" sz="1200" b="0" i="0">
                <a:solidFill>
                  <a:srgbClr val="242021"/>
                </a:solidFill>
                <a:effectLst/>
                <a:latin typeface="AdvOTbf7bbdaa"/>
              </a:rPr>
            </a:br>
            <a:r>
              <a:rPr lang="en-US" sz="1200" b="0" i="0">
                <a:solidFill>
                  <a:srgbClr val="242021"/>
                </a:solidFill>
                <a:effectLst/>
                <a:latin typeface="AdvOTbf7bbdaa"/>
              </a:rPr>
              <a:t>labels, to discover relationships among the non-labeled input samples (clustering and dimensionality reduction</a:t>
            </a:r>
            <a:r>
              <a:rPr lang="en-US"/>
              <a:t> </a:t>
            </a:r>
            <a:br>
              <a:rPr lang="en-US"/>
            </a:br>
            <a:r>
              <a:rPr lang="en-US" sz="1200" b="0" i="0">
                <a:solidFill>
                  <a:srgbClr val="242021"/>
                </a:solidFill>
                <a:effectLst/>
                <a:latin typeface="AdvOTbf7bbdaa"/>
              </a:rPr>
              <a:t>)</a:t>
            </a:r>
            <a:r>
              <a:rPr lang="en-US"/>
              <a:t> </a:t>
            </a:r>
          </a:p>
          <a:p>
            <a:endParaRPr lang="en-US"/>
          </a:p>
          <a:p>
            <a:r>
              <a:rPr lang="en-US"/>
              <a:t>Dựa vào cách thức khởi tạo của các thuộc tính đầu vào, pp VS có thể được chia thành simili----</a:t>
            </a:r>
            <a:br>
              <a:rPr lang="en-US"/>
            </a:br>
            <a:r>
              <a:rPr lang="en-US"/>
              <a:t>trong không gian hóa học, độ tương tự similarity được tính bằng cách tìm kiếm các cấu trụ phụ và đẳng cấu dựa trên các biểu diễn phân tử như là SMILES, InChI,…</a:t>
            </a:r>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19</a:t>
            </a:fld>
            <a:endParaRPr lang="en-US"/>
          </a:p>
        </p:txBody>
      </p:sp>
    </p:spTree>
    <p:extLst>
      <p:ext uri="{BB962C8B-B14F-4D97-AF65-F5344CB8AC3E}">
        <p14:creationId xmlns:p14="http://schemas.microsoft.com/office/powerpoint/2010/main" val="285572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Đơn giản là như thế này: Phần chính của mảng drug discovery/design vẫn là xác định đích tác động của drug, đích tác động của drug là protein. drug phải bind (gắn) được vào một phần của protein và có hoạt tính sinh học (bioactivity) (làm thay đổi đặc tính/quá trình sinh học của protein). </a:t>
            </a:r>
            <a:endParaRPr lang="en-US"/>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a:t>
            </a:fld>
            <a:endParaRPr lang="en-US"/>
          </a:p>
        </p:txBody>
      </p:sp>
    </p:spTree>
    <p:extLst>
      <p:ext uri="{BB962C8B-B14F-4D97-AF65-F5344CB8AC3E}">
        <p14:creationId xmlns:p14="http://schemas.microsoft.com/office/powerpoint/2010/main" val="1809935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Dựa vào quá trình học thì các</a:t>
            </a:r>
          </a:p>
          <a:p>
            <a:r>
              <a:rPr lang="en-US" sz="1200" b="0" i="0">
                <a:solidFill>
                  <a:srgbClr val="242021"/>
                </a:solidFill>
                <a:effectLst/>
                <a:latin typeface="AdvOTbf7bbdaa"/>
              </a:rPr>
              <a:t>+ supervised learning, the objective is to infer a function that maps the input data to the output class labels</a:t>
            </a:r>
            <a:r>
              <a:rPr lang="en-US"/>
              <a:t> </a:t>
            </a:r>
            <a:br>
              <a:rPr lang="en-US"/>
            </a:br>
            <a:r>
              <a:rPr lang="en-US"/>
              <a:t>+ </a:t>
            </a:r>
            <a:r>
              <a:rPr lang="en-US" sz="1200" b="0" i="0">
                <a:solidFill>
                  <a:srgbClr val="242021"/>
                </a:solidFill>
                <a:effectLst/>
                <a:latin typeface="AdvOTbf7bbdaa"/>
              </a:rPr>
              <a:t>unsupervised learning is to learn the hidden structure of input data without having class</a:t>
            </a:r>
            <a:br>
              <a:rPr lang="en-US" sz="1200" b="0" i="0">
                <a:solidFill>
                  <a:srgbClr val="242021"/>
                </a:solidFill>
                <a:effectLst/>
                <a:latin typeface="AdvOTbf7bbdaa"/>
              </a:rPr>
            </a:br>
            <a:r>
              <a:rPr lang="en-US" sz="1200" b="0" i="0">
                <a:solidFill>
                  <a:srgbClr val="242021"/>
                </a:solidFill>
                <a:effectLst/>
                <a:latin typeface="AdvOTbf7bbdaa"/>
              </a:rPr>
              <a:t>labels, to discover relationships among the non-labeled input samples (clustering and dimensionality reduction</a:t>
            </a:r>
            <a:r>
              <a:rPr lang="en-US"/>
              <a:t> </a:t>
            </a:r>
            <a:br>
              <a:rPr lang="en-US"/>
            </a:br>
            <a:r>
              <a:rPr lang="en-US" sz="1200" b="0" i="0">
                <a:solidFill>
                  <a:srgbClr val="242021"/>
                </a:solidFill>
                <a:effectLst/>
                <a:latin typeface="AdvOTbf7bbdaa"/>
              </a:rPr>
              <a:t>)</a:t>
            </a:r>
            <a:r>
              <a:rPr lang="en-US"/>
              <a:t> </a:t>
            </a:r>
          </a:p>
          <a:p>
            <a:endParaRPr lang="en-US"/>
          </a:p>
          <a:p>
            <a:r>
              <a:rPr lang="en-US"/>
              <a:t>Dựa vào cách thức khởi tạo của các thuộc tính đầu vào, pp VS có thể được chia thành simili----</a:t>
            </a:r>
            <a:br>
              <a:rPr lang="en-US"/>
            </a:br>
            <a:r>
              <a:rPr lang="en-US"/>
              <a:t>trong không gian hóa học, độ tương tự similarity được tính bằng cách tìm kiếm các cấu trụ phụ và đẳng cấu dựa trên các biểu diễn phân tử như là SMILES, InChI,…</a:t>
            </a:r>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20</a:t>
            </a:fld>
            <a:endParaRPr lang="en-US"/>
          </a:p>
        </p:txBody>
      </p:sp>
    </p:spTree>
    <p:extLst>
      <p:ext uri="{BB962C8B-B14F-4D97-AF65-F5344CB8AC3E}">
        <p14:creationId xmlns:p14="http://schemas.microsoft.com/office/powerpoint/2010/main" val="218811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Hai bộ dữ liệu đã được sử dụng: thụ thể yếu tố tăng trưởng biểu bì (EGFR) và dữ liệu về thụ thể yếu tố tăng trưởng nguyên bào sợi (FGFR) các bộ. Tập dữ liệu EGFR chứa các chỉ số xét nghiệm hoạt tính sinh học và cấu hình biểu hiện gen của 35 hợp chất và 3595 gen. Trong tập dữ liệu FGFR, thông tin cấu trúc hóa học, dữ liệu biểu hiện gen và các chỉ số xét nghiệm hoạt tính sinh học đã có sẵn cho 94 hợp chất và 1056 gen. </a:t>
            </a:r>
          </a:p>
          <a:p>
            <a:pPr marL="285750" indent="-285750">
              <a:buFontTx/>
              <a:buChar char="-"/>
            </a:pPr>
            <a:r>
              <a:rPr lang="en-US" sz="1800">
                <a:effectLst/>
                <a:latin typeface="Times New Roman" panose="02020603050405020304" pitchFamily="18" charset="0"/>
              </a:rPr>
              <a:t>độ tương đồng giữa 2 hợp chất được đo bằng sự kết hợp giữa </a:t>
            </a:r>
            <a:r>
              <a:rPr lang="en-US" sz="1200" b="0" i="0" kern="1200">
                <a:solidFill>
                  <a:schemeClr val="dk1"/>
                </a:solidFill>
                <a:effectLst/>
                <a:latin typeface="+mn-lt"/>
                <a:ea typeface="+mn-ea"/>
                <a:cs typeface="+mn-cs"/>
              </a:rPr>
              <a:t> non-structurebased score (ATC-based semantic similarity score) and 2D graph</a:t>
            </a:r>
            <a:br>
              <a:rPr lang="en-US" sz="1200" b="0" i="0" kern="1200">
                <a:solidFill>
                  <a:schemeClr val="dk1"/>
                </a:solidFill>
                <a:effectLst/>
                <a:latin typeface="+mn-lt"/>
                <a:ea typeface="+mn-ea"/>
                <a:cs typeface="+mn-cs"/>
              </a:rPr>
            </a:br>
            <a:r>
              <a:rPr lang="en-US" sz="1200" b="0" i="0" kern="1200">
                <a:solidFill>
                  <a:schemeClr val="dk1"/>
                </a:solidFill>
                <a:effectLst/>
                <a:latin typeface="+mn-lt"/>
                <a:ea typeface="+mn-ea"/>
                <a:cs typeface="+mn-cs"/>
              </a:rPr>
              <a:t>structure-based score</a:t>
            </a:r>
            <a:r>
              <a:rPr lang="en-US" sz="1200"/>
              <a:t> </a:t>
            </a:r>
          </a:p>
          <a:p>
            <a:pPr marL="171450" indent="-171450">
              <a:buFontTx/>
              <a:buChar char="-"/>
            </a:pPr>
            <a:r>
              <a:rPr lang="en-US" sz="1200"/>
              <a:t>ATC-based: được tính bằng </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21</a:t>
            </a:fld>
            <a:endParaRPr lang="en-US"/>
          </a:p>
        </p:txBody>
      </p:sp>
    </p:spTree>
    <p:extLst>
      <p:ext uri="{BB962C8B-B14F-4D97-AF65-F5344CB8AC3E}">
        <p14:creationId xmlns:p14="http://schemas.microsoft.com/office/powerpoint/2010/main" val="3574728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được mô hình bằng ---</a:t>
            </a:r>
          </a:p>
        </p:txBody>
      </p:sp>
      <p:sp>
        <p:nvSpPr>
          <p:cNvPr id="4" name="Slide Number Placeholder 3"/>
          <p:cNvSpPr>
            <a:spLocks noGrp="1"/>
          </p:cNvSpPr>
          <p:nvPr>
            <p:ph type="sldNum" sz="quarter" idx="5"/>
          </p:nvPr>
        </p:nvSpPr>
        <p:spPr/>
        <p:txBody>
          <a:bodyPr/>
          <a:lstStyle/>
          <a:p>
            <a:fld id="{80609361-DB2A-4033-8CDC-FE23D8F33E47}" type="slidenum">
              <a:rPr lang="en-US" smtClean="0"/>
              <a:t>22</a:t>
            </a:fld>
            <a:endParaRPr lang="en-US"/>
          </a:p>
        </p:txBody>
      </p:sp>
    </p:spTree>
    <p:extLst>
      <p:ext uri="{BB962C8B-B14F-4D97-AF65-F5344CB8AC3E}">
        <p14:creationId xmlns:p14="http://schemas.microsoft.com/office/powerpoint/2010/main" val="804572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242021"/>
                </a:solidFill>
                <a:effectLst/>
                <a:latin typeface="AdvOTbf7bbdaa"/>
              </a:rPr>
              <a:t>IPTM: predict novel drug indications for the query drugs</a:t>
            </a:r>
            <a:r>
              <a:rPr lang="en-US"/>
              <a:t> </a:t>
            </a:r>
          </a:p>
          <a:p>
            <a:r>
              <a:rPr lang="en-US" sz="1800" b="0" i="0">
                <a:solidFill>
                  <a:srgbClr val="242021"/>
                </a:solidFill>
                <a:effectLst/>
                <a:latin typeface="AdvOTbf7bbdaa"/>
              </a:rPr>
              <a:t>IPSC: predict novel drug indications using a supervised classification method</a:t>
            </a:r>
            <a:r>
              <a:rPr lang="en-US"/>
              <a:t> </a:t>
            </a:r>
            <a:br>
              <a:rPr lang="en-US"/>
            </a:br>
            <a:br>
              <a:rPr lang="en-US"/>
            </a:b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23</a:t>
            </a:fld>
            <a:endParaRPr lang="en-US"/>
          </a:p>
        </p:txBody>
      </p:sp>
    </p:spTree>
    <p:extLst>
      <p:ext uri="{BB962C8B-B14F-4D97-AF65-F5344CB8AC3E}">
        <p14:creationId xmlns:p14="http://schemas.microsoft.com/office/powerpoint/2010/main" val="319176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en-US"/>
              <a:t>- </a:t>
            </a:r>
            <a:r>
              <a:rPr lang="vi-VN" b="0" i="0">
                <a:solidFill>
                  <a:srgbClr val="202124"/>
                </a:solidFill>
                <a:effectLst/>
                <a:latin typeface="Google Sans"/>
              </a:rPr>
              <a:t>có sự tương tác giữa cặp hợp chất-protein này không</a:t>
            </a:r>
            <a:endParaRPr lang="en-US" b="0" i="0">
              <a:solidFill>
                <a:srgbClr val="202124"/>
              </a:solidFill>
              <a:effectLst/>
              <a:latin typeface="Google Sans"/>
            </a:endParaRPr>
          </a:p>
          <a:p>
            <a:r>
              <a:rPr lang="en-US" b="0" i="0">
                <a:solidFill>
                  <a:srgbClr val="202124"/>
                </a:solidFill>
                <a:effectLst/>
                <a:latin typeface="Google Sans"/>
              </a:rPr>
              <a:t>- </a:t>
            </a:r>
            <a:r>
              <a:rPr lang="vi-VN"/>
              <a:t>cái nào trong số 20 protein mục tiêu tiềm năng có thể tương tác với hợp chất</a:t>
            </a:r>
            <a:r>
              <a:rPr lang="en-US"/>
              <a:t> đầu vào </a:t>
            </a:r>
          </a:p>
        </p:txBody>
      </p:sp>
      <p:sp>
        <p:nvSpPr>
          <p:cNvPr id="4" name="Slide Number Placeholder 3"/>
          <p:cNvSpPr>
            <a:spLocks noGrp="1"/>
          </p:cNvSpPr>
          <p:nvPr>
            <p:ph type="sldNum" sz="quarter" idx="5"/>
          </p:nvPr>
        </p:nvSpPr>
        <p:spPr/>
        <p:txBody>
          <a:bodyPr/>
          <a:lstStyle/>
          <a:p>
            <a:fld id="{80609361-DB2A-4033-8CDC-FE23D8F33E47}" type="slidenum">
              <a:rPr lang="en-US" smtClean="0"/>
              <a:t>24</a:t>
            </a:fld>
            <a:endParaRPr lang="en-US"/>
          </a:p>
        </p:txBody>
      </p:sp>
    </p:spTree>
    <p:extLst>
      <p:ext uri="{BB962C8B-B14F-4D97-AF65-F5344CB8AC3E}">
        <p14:creationId xmlns:p14="http://schemas.microsoft.com/office/powerpoint/2010/main" val="3583885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Mỗi cặp target-ligand đã biết tuowgn tác &gt;&gt; được gán nhãn là positive</a:t>
            </a:r>
          </a:p>
          <a:p>
            <a:r>
              <a:rPr lang="en-US"/>
              <a:t>Còn lại thì neg</a:t>
            </a:r>
          </a:p>
          <a:p>
            <a:endParaRPr lang="en-US"/>
          </a:p>
          <a:p>
            <a:r>
              <a:rPr lang="vi-VN"/>
              <a:t>Dự đoán tương tác giữa protein (mục tiêu) và các phân tử nhỏ (phối tử) là một nhiệm vụ quan trọng đối với thuốc khám phá trong silico. Trong công việc này, chúng tôi xem xét mục tiêu ràng buộc trang web thay vì toàn bộ mục tiêu và đề xuất đầu vào theo từng cặp mạng nơ-ron (PINN) để xây dựng tương tác trang web-phối tử mô hình dự đoán. Khác với nơron nhân tạo thông thường mạng (ANN) với một vectơ làm đầu vào, mã PINN được đề xuất có thể chấp nhận một cặp vectơ làm đầu vào, tương ứng với vị trí liên kết và một phối tử tương ứng. Kết quả đánh giá 5 CV cho thấy rằng PINN hoạt động tốt hơn phối tử mục tiêu đại diện khác các phương pháp dự đoán tương tác.</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25</a:t>
            </a:fld>
            <a:endParaRPr lang="en-US"/>
          </a:p>
        </p:txBody>
      </p:sp>
    </p:spTree>
    <p:extLst>
      <p:ext uri="{BB962C8B-B14F-4D97-AF65-F5344CB8AC3E}">
        <p14:creationId xmlns:p14="http://schemas.microsoft.com/office/powerpoint/2010/main" val="188609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Cơ sở dữ liệu hóa học lưu trữ thông tin dưới dạng biểu diễn văn bản và định dạng SMILES là một tiêu chuẩn chung được sử dụng trong nhiều ngành tin học hóa học. Được mã hóa trong mỗi chuỗi SMILES là thông tin cấu trúc có thể được sử dụng để dự đoán các tính chất hóa học phức tạp. Trong công việc này, chúng tôi phát triển SMILES2vec, một RNN sâu tự động học các tính năng từ SMILES để dự đoán các tính chất hóa học mà không cần nhu cầu về kỹ thuật tính năng rõ ràng bổ sung. Sử dụng Bayesian các phương pháp tối ưu hóa để điều chỉnh kiến ​​trúc mạng, chúng tôi chỉ ra rằng mô hình SMILES2vec được tối ưu hóa có thể hoạt động như một mục đích chung mạng lưới thần kinh để dự đoán các đặc tính hóa học riêng biệt bao gồm độc tính, hoạt tính, khả năng hòa tan và năng lượng hòa tan, đồng thời vượt trội so với các mạng nơ-ron MLP đương đại sử dụng các tính năng được thiết kế riêng. Hơn nữa, chúng tôi chứng minh bằng chứng về khái niệm về khả năng diễn giải bằng cách phát triển mặt nạ giải thích bản địa hóa các ký tự quan trọng nhất được sử dụng để đưa ra dự đoán. Khi được kiểm tra trên tập dữ liệu về độ hòa tan, nó xác định các bộ phận cụ thể của một hóa chất phù hợp với các nguyên tắc đầu tiên đã được thiết lập kiến thức với độ chính xác 88%. Công việc của chúng tôi chứng minh rằng mạng thần kinh có thể học khái niệm hóa học chính xác về mặt kỹ thuật và cung cấp độ chính xác hiện đại, làm cho mạng nơ ron một công cụ hữu ích có liên quan đến ngành công nghiệp hóa chất</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26</a:t>
            </a:fld>
            <a:endParaRPr lang="en-US"/>
          </a:p>
        </p:txBody>
      </p:sp>
    </p:spTree>
    <p:extLst>
      <p:ext uri="{BB962C8B-B14F-4D97-AF65-F5344CB8AC3E}">
        <p14:creationId xmlns:p14="http://schemas.microsoft.com/office/powerpoint/2010/main" val="1079483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en-US"/>
              <a:t>loại tương tác giauwx </a:t>
            </a:r>
            <a:r>
              <a:rPr lang="en-US" sz="1200" b="0" i="0">
                <a:solidFill>
                  <a:srgbClr val="242021"/>
                </a:solidFill>
                <a:effectLst/>
                <a:latin typeface="Arial" panose="020B0604020202020204" pitchFamily="34" charset="0"/>
                <a:cs typeface="Arial" panose="020B0604020202020204" pitchFamily="34" charset="0"/>
              </a:rPr>
              <a:t>ligands and receptors được chia thành 2 loại direct</a:t>
            </a:r>
            <a:br>
              <a:rPr lang="en-US" sz="1200" b="0" i="0">
                <a:solidFill>
                  <a:srgbClr val="242021"/>
                </a:solidFill>
                <a:effectLst/>
                <a:latin typeface="Arial" panose="020B0604020202020204" pitchFamily="34" charset="0"/>
                <a:cs typeface="Arial" panose="020B0604020202020204" pitchFamily="34" charset="0"/>
              </a:rPr>
            </a:br>
            <a:r>
              <a:rPr lang="en-US" sz="1200" b="0" i="0">
                <a:solidFill>
                  <a:srgbClr val="242021"/>
                </a:solidFill>
                <a:effectLst/>
                <a:latin typeface="Arial" panose="020B0604020202020204" pitchFamily="34" charset="0"/>
                <a:cs typeface="Arial" panose="020B0604020202020204" pitchFamily="34" charset="0"/>
              </a:rPr>
              <a:t>and indirect interactions</a:t>
            </a:r>
            <a:r>
              <a:rPr lang="en-US" sz="1200">
                <a:latin typeface="Arial" panose="020B0604020202020204" pitchFamily="34" charset="0"/>
                <a:cs typeface="Arial" panose="020B0604020202020204" pitchFamily="34" charset="0"/>
              </a:rPr>
              <a:t> </a:t>
            </a:r>
          </a:p>
          <a:p>
            <a:endParaRPr lang="en-US" sz="1200">
              <a:latin typeface="Arial" panose="020B0604020202020204" pitchFamily="34" charset="0"/>
              <a:cs typeface="Arial" panose="020B0604020202020204" pitchFamily="34" charset="0"/>
            </a:endParaRPr>
          </a:p>
          <a:p>
            <a:r>
              <a:rPr lang="en-US" sz="1200" b="0" i="0">
                <a:solidFill>
                  <a:srgbClr val="242021"/>
                </a:solidFill>
                <a:effectLst/>
                <a:latin typeface="Arial" panose="020B0604020202020204" pitchFamily="34" charset="0"/>
                <a:cs typeface="Arial" panose="020B0604020202020204" pitchFamily="34" charset="0"/>
              </a:rPr>
              <a:t>interaction type information was incorporated by</a:t>
            </a:r>
            <a:br>
              <a:rPr lang="en-US" sz="1200" b="0" i="0">
                <a:solidFill>
                  <a:srgbClr val="242021"/>
                </a:solidFill>
                <a:effectLst/>
                <a:latin typeface="Arial" panose="020B0604020202020204" pitchFamily="34" charset="0"/>
                <a:cs typeface="Arial" panose="020B0604020202020204" pitchFamily="34" charset="0"/>
              </a:rPr>
            </a:br>
            <a:r>
              <a:rPr lang="en-US" sz="1200" b="0" i="0">
                <a:solidFill>
                  <a:srgbClr val="242021"/>
                </a:solidFill>
                <a:effectLst/>
                <a:latin typeface="Arial" panose="020B0604020202020204" pitchFamily="34" charset="0"/>
                <a:cs typeface="Arial" panose="020B0604020202020204" pitchFamily="34" charset="0"/>
              </a:rPr>
              <a:t>adding edge properties to their network. Besides, additional</a:t>
            </a:r>
            <a:br>
              <a:rPr lang="en-US" sz="1200" b="0" i="0">
                <a:solidFill>
                  <a:srgbClr val="242021"/>
                </a:solidFill>
                <a:effectLst/>
                <a:latin typeface="Arial" panose="020B0604020202020204" pitchFamily="34" charset="0"/>
                <a:cs typeface="Arial" panose="020B0604020202020204" pitchFamily="34" charset="0"/>
              </a:rPr>
            </a:br>
            <a:r>
              <a:rPr lang="en-US" sz="1200" b="0" i="0">
                <a:solidFill>
                  <a:srgbClr val="242021"/>
                </a:solidFill>
                <a:effectLst/>
                <a:latin typeface="Arial" panose="020B0604020202020204" pitchFamily="34" charset="0"/>
                <a:cs typeface="Arial" panose="020B0604020202020204" pitchFamily="34" charset="0"/>
              </a:rPr>
              <a:t>models were constructed for predicting drug modes of action</a:t>
            </a:r>
            <a:br>
              <a:rPr lang="en-US" sz="1200" b="0" i="0">
                <a:solidFill>
                  <a:srgbClr val="242021"/>
                </a:solidFill>
                <a:effectLst/>
                <a:latin typeface="Arial" panose="020B0604020202020204" pitchFamily="34" charset="0"/>
                <a:cs typeface="Arial" panose="020B0604020202020204" pitchFamily="34" charset="0"/>
              </a:rPr>
            </a:br>
            <a:r>
              <a:rPr lang="en-US" sz="1200" b="0" i="0">
                <a:solidFill>
                  <a:srgbClr val="242021"/>
                </a:solidFill>
                <a:effectLst/>
                <a:latin typeface="Arial" panose="020B0604020202020204" pitchFamily="34" charset="0"/>
                <a:cs typeface="Arial" panose="020B0604020202020204" pitchFamily="34" charset="0"/>
              </a:rPr>
              <a:t>(e.g. activation and inhibition).</a:t>
            </a:r>
            <a:r>
              <a:rPr lang="en-US" sz="120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Mỗi RBM được </a:t>
            </a:r>
            <a:r>
              <a:rPr lang="en-US" sz="1200" b="0" i="0">
                <a:solidFill>
                  <a:srgbClr val="242021"/>
                </a:solidFill>
                <a:effectLst/>
                <a:latin typeface="Arial" panose="020B0604020202020204" pitchFamily="34" charset="0"/>
                <a:cs typeface="Arial" panose="020B0604020202020204" pitchFamily="34" charset="0"/>
              </a:rPr>
              <a:t>generated cho mỗi target</a:t>
            </a:r>
            <a:br>
              <a:rPr lang="vi-VN"/>
            </a:br>
            <a:r>
              <a:rPr lang="en-US"/>
              <a:t>tương tác ko định hướng: </a:t>
            </a:r>
            <a:r>
              <a:rPr lang="en-US" sz="1800" b="0" i="0">
                <a:solidFill>
                  <a:srgbClr val="242021"/>
                </a:solidFill>
                <a:effectLst/>
                <a:latin typeface="AdvOTbf7bbdaa"/>
              </a:rPr>
              <a:t>changing the expression level of the gene that encodes the target</a:t>
            </a:r>
            <a:r>
              <a:rPr lang="en-US"/>
              <a:t> </a:t>
            </a:r>
            <a:br>
              <a:rPr lang="en-US"/>
            </a:br>
            <a:endParaRPr lang="en-US"/>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27</a:t>
            </a:fld>
            <a:endParaRPr lang="en-US"/>
          </a:p>
        </p:txBody>
      </p:sp>
    </p:spTree>
    <p:extLst>
      <p:ext uri="{BB962C8B-B14F-4D97-AF65-F5344CB8AC3E}">
        <p14:creationId xmlns:p14="http://schemas.microsoft.com/office/powerpoint/2010/main" val="3254258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silico dự đoán về tương tác mục tiêu thuốc (DTI) có thể tăng tốc công việc thử nghiệm tốn kém và tốn thời gian bằng cách cung cấp DTIs mạnh nhất. Theo truyền thống, hiệu suất của dự đoán DTI phụ thuộc nhiều vào các bộ mô tả được sử dụng để đại diện cho các loại thuốc và protein đích. Trong bài báo này, để dự đoán chính xác DTI mới giữa các loại thuốc và mục tiêu đã được phê duyệt mà không tách mục tiêu thành các lớp khác nhau, chúng tôi đã phát triển một khung thuật toán dựa trên học sâu có tên DeepDTIs. Trước hết, nó tóm tắt các biểu diễn từ các bộ mô tả đầu vào thô bằng cách sử dụng đào tạo trước không giám sát và sau đó áp dụng các cặp tương tác nhãn đã biết để xây dựng mô hình phân loại. So sánh với các phương pháp khác, người ta thấy rằng DeepDTIs đạt hoặc vượt trội so với các phương pháp hiện đại khác. DeepDTIs có thể được thêm được sử dụng để dự đoán liệu một loại thuốc mới có nhắm mục tiêu đến một số mục tiêu hiện có hay không hoặc liệu một loại thuốc mới mục tiêu tương tác với một số loại thuốc hiện có.</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28</a:t>
            </a:fld>
            <a:endParaRPr lang="en-US"/>
          </a:p>
        </p:txBody>
      </p:sp>
    </p:spTree>
    <p:extLst>
      <p:ext uri="{BB962C8B-B14F-4D97-AF65-F5344CB8AC3E}">
        <p14:creationId xmlns:p14="http://schemas.microsoft.com/office/powerpoint/2010/main" val="3796666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Ngược lại với các kỹ thuật DNN hiện có, chúng tôi cho thấy rằng ứng dụng bộ lọc tích tụ cục bộ của AtomNet cho thông tin mục tiêu cấu trúc dự đoán thành công các phân tử hoạt động mới cho các mục tiêu mà trước đó không có bộ điều chế đã biết. Cuối cùng, chúng tôi cho thấy rằng AtomNet hoạt động tốt hơn so với việc cập nhật trước đó phương pháp tiếp cận trên một loạt các điểm chuẩn với một biên độ lớn, đạt được AUC lớn hơn 0,9 trên 57,8% mục tiêu trong điểm chuẩn DUDE</a:t>
            </a:r>
            <a:endParaRPr lang="en-US"/>
          </a:p>
          <a:p>
            <a:endParaRPr lang="en-US"/>
          </a:p>
          <a:p>
            <a:r>
              <a:rPr lang="vi-VN"/>
              <a:t>Xử lý riêng biệt protein và phân tử nhỏ thành hai mô tả kích thước cố định (vectơ vân tay) • Sử dụng lưới thần kinh để biến đổi thêm dấu vân tay</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29</a:t>
            </a:fld>
            <a:endParaRPr lang="en-US"/>
          </a:p>
        </p:txBody>
      </p:sp>
    </p:spTree>
    <p:extLst>
      <p:ext uri="{BB962C8B-B14F-4D97-AF65-F5344CB8AC3E}">
        <p14:creationId xmlns:p14="http://schemas.microsoft.com/office/powerpoint/2010/main" val="64764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3</a:t>
            </a:fld>
            <a:endParaRPr lang="en-US"/>
          </a:p>
        </p:txBody>
      </p:sp>
    </p:spTree>
    <p:extLst>
      <p:ext uri="{BB962C8B-B14F-4D97-AF65-F5344CB8AC3E}">
        <p14:creationId xmlns:p14="http://schemas.microsoft.com/office/powerpoint/2010/main" val="1549243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vi-VN"/>
              <a:t>Mô tả một mạng nơ-ron tích tụ điển hình và (b) Kiến trúc cấp cao chi tiết của kiến ​​trúc Chemception. Mỗi ô màu biểu thị một phân đoạn khác nhau: thân cây phân đoạn có một lớp phức hợp 4x4 duy nhất, với bước 2, các phân đoạn Inception-Resnet có thay đổi (1 đến 3) số lượng khối khởi đầu được xếp chồng lên nhau một cách tuần tự và các phân đoạn rút gọn có một khối duy nhất. Chi tiết kiến ​​trúc của khối khởi động / khối giảm được trình bày trong Hình 4.</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30</a:t>
            </a:fld>
            <a:endParaRPr lang="en-US"/>
          </a:p>
        </p:txBody>
      </p:sp>
    </p:spTree>
    <p:extLst>
      <p:ext uri="{BB962C8B-B14F-4D97-AF65-F5344CB8AC3E}">
        <p14:creationId xmlns:p14="http://schemas.microsoft.com/office/powerpoint/2010/main" val="3508269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en-US"/>
              <a:t>- </a:t>
            </a:r>
            <a:r>
              <a:rPr lang="vi-VN" b="0" i="0">
                <a:solidFill>
                  <a:srgbClr val="202124"/>
                </a:solidFill>
                <a:effectLst/>
                <a:latin typeface="Google Sans"/>
              </a:rPr>
              <a:t>có sự tương tác giữa cặp hợp chất-protein này không</a:t>
            </a:r>
            <a:endParaRPr lang="en-US" b="0" i="0">
              <a:solidFill>
                <a:srgbClr val="202124"/>
              </a:solidFill>
              <a:effectLst/>
              <a:latin typeface="Google Sans"/>
            </a:endParaRPr>
          </a:p>
          <a:p>
            <a:r>
              <a:rPr lang="en-US" b="0" i="0">
                <a:solidFill>
                  <a:srgbClr val="202124"/>
                </a:solidFill>
                <a:effectLst/>
                <a:latin typeface="Google Sans"/>
              </a:rPr>
              <a:t>- </a:t>
            </a:r>
            <a:r>
              <a:rPr lang="vi-VN"/>
              <a:t>cái nào trong số 20 protein mục tiêu tiềm năng có thể tương tác với hợp chất</a:t>
            </a:r>
            <a:r>
              <a:rPr lang="en-US"/>
              <a:t> đầu vào </a:t>
            </a:r>
          </a:p>
        </p:txBody>
      </p:sp>
      <p:sp>
        <p:nvSpPr>
          <p:cNvPr id="4" name="Slide Number Placeholder 3"/>
          <p:cNvSpPr>
            <a:spLocks noGrp="1"/>
          </p:cNvSpPr>
          <p:nvPr>
            <p:ph type="sldNum" sz="quarter" idx="5"/>
          </p:nvPr>
        </p:nvSpPr>
        <p:spPr/>
        <p:txBody>
          <a:bodyPr/>
          <a:lstStyle/>
          <a:p>
            <a:fld id="{80609361-DB2A-4033-8CDC-FE23D8F33E47}" type="slidenum">
              <a:rPr lang="en-US" smtClean="0"/>
              <a:t>31</a:t>
            </a:fld>
            <a:endParaRPr lang="en-US"/>
          </a:p>
        </p:txBody>
      </p:sp>
    </p:spTree>
    <p:extLst>
      <p:ext uri="{BB962C8B-B14F-4D97-AF65-F5344CB8AC3E}">
        <p14:creationId xmlns:p14="http://schemas.microsoft.com/office/powerpoint/2010/main" val="195297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Cấu trúc mã hóa phân tử ‘‘ dấu vân tay ’’ thông tin là con ngựa của tin học hóa học và máy học trong các ứng dụng khám phá thuốc. Tuy nhiên, biểu diễn dấu vân tay nhất thiết phải nhấn mạnh các khía cạnh của cấu trúc phân tử trong khi bỏ qua những khía cạnh khác, thay vì cho phép mô hình đưa ra quyết định theo hướng dữ liệu. Chúng tôi mô tả sự chập trùng của đồ thị phân tử, a kiến trúc máy học để học từ vô hướng đồ thị, cụ thể là các phân tử nhỏ. Biểu đồ chập sử dụng mã hóa đơn giản của đồ thị phân tử — nguyên tử, liên kết, khoảng cách, v.v. — cho phép mô hình thực hiện lợi thế lớn hơn của thông tin trong cấu trúc đồ thị. Mặc dù độ chập của đồ thị không tốt hơn tất cả các phương pháp dựa trên dấu vân tay, nhưng chúng (cùng với các phương pháp dựa trên đồ thị khác) đại diện cho một mô hình mới dựa trên phối tử</a:t>
            </a:r>
            <a:endParaRPr lang="en-US"/>
          </a:p>
          <a:p>
            <a:endParaRPr lang="en-US"/>
          </a:p>
          <a:p>
            <a:endParaRPr lang="en-US"/>
          </a:p>
          <a:p>
            <a:r>
              <a:rPr lang="vi-VN"/>
              <a:t>Ở đây chúng tôi mô tả sự phức tạp của đồ thị phân tử, một hệ thống học tập sử dụng một đại diện của các phân tử nhỏ như đồ thị vô hướng của nguyên tử. Trích xuất tích chập đồ thị các tính năng có ý nghĩa từ các mô tả đơn giản về biểu đồ cấu trúc — đặc tính nguyên tử và liên kết, và khoảng cách đồ thị — để hình thành các biểu diễn cấp phân tử có thể được sử dụng thay cho các bộ mô tả dấu vân tay trong thông thường ứng dụng học máy</a:t>
            </a: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32</a:t>
            </a:fld>
            <a:endParaRPr lang="en-US"/>
          </a:p>
        </p:txBody>
      </p:sp>
    </p:spTree>
    <p:extLst>
      <p:ext uri="{BB962C8B-B14F-4D97-AF65-F5344CB8AC3E}">
        <p14:creationId xmlns:p14="http://schemas.microsoft.com/office/powerpoint/2010/main" val="538990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en-US"/>
              <a:t>- </a:t>
            </a:r>
            <a:r>
              <a:rPr lang="vi-VN" b="0" i="0">
                <a:solidFill>
                  <a:srgbClr val="202124"/>
                </a:solidFill>
                <a:effectLst/>
                <a:latin typeface="Google Sans"/>
              </a:rPr>
              <a:t>có sự tương tác giữa cặp hợp chất-protein này không</a:t>
            </a:r>
            <a:endParaRPr lang="en-US" b="0" i="0">
              <a:solidFill>
                <a:srgbClr val="202124"/>
              </a:solidFill>
              <a:effectLst/>
              <a:latin typeface="Google Sans"/>
            </a:endParaRPr>
          </a:p>
          <a:p>
            <a:r>
              <a:rPr lang="en-US" b="0" i="0">
                <a:solidFill>
                  <a:srgbClr val="202124"/>
                </a:solidFill>
                <a:effectLst/>
                <a:latin typeface="Google Sans"/>
              </a:rPr>
              <a:t>- </a:t>
            </a:r>
            <a:r>
              <a:rPr lang="vi-VN"/>
              <a:t>cái nào trong số 20 protein mục tiêu tiềm năng có thể tương tác với hợp chất</a:t>
            </a:r>
            <a:r>
              <a:rPr lang="en-US"/>
              <a:t> đầu vào </a:t>
            </a:r>
          </a:p>
        </p:txBody>
      </p:sp>
      <p:sp>
        <p:nvSpPr>
          <p:cNvPr id="4" name="Slide Number Placeholder 3"/>
          <p:cNvSpPr>
            <a:spLocks noGrp="1"/>
          </p:cNvSpPr>
          <p:nvPr>
            <p:ph type="sldNum" sz="quarter" idx="5"/>
          </p:nvPr>
        </p:nvSpPr>
        <p:spPr/>
        <p:txBody>
          <a:bodyPr/>
          <a:lstStyle/>
          <a:p>
            <a:fld id="{80609361-DB2A-4033-8CDC-FE23D8F33E47}" type="slidenum">
              <a:rPr lang="en-US" smtClean="0"/>
              <a:t>33</a:t>
            </a:fld>
            <a:endParaRPr lang="en-US"/>
          </a:p>
        </p:txBody>
      </p:sp>
    </p:spTree>
    <p:extLst>
      <p:ext uri="{BB962C8B-B14F-4D97-AF65-F5344CB8AC3E}">
        <p14:creationId xmlns:p14="http://schemas.microsoft.com/office/powerpoint/2010/main" val="1599796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r>
              <a:rPr lang="en-US"/>
              <a:t>- </a:t>
            </a:r>
            <a:r>
              <a:rPr lang="vi-VN" b="0" i="0">
                <a:solidFill>
                  <a:srgbClr val="202124"/>
                </a:solidFill>
                <a:effectLst/>
                <a:latin typeface="Google Sans"/>
              </a:rPr>
              <a:t>có sự tương tác giữa cặp hợp chất-protein này không</a:t>
            </a:r>
            <a:endParaRPr lang="en-US" b="0" i="0">
              <a:solidFill>
                <a:srgbClr val="202124"/>
              </a:solidFill>
              <a:effectLst/>
              <a:latin typeface="Google Sans"/>
            </a:endParaRPr>
          </a:p>
          <a:p>
            <a:r>
              <a:rPr lang="en-US" b="0" i="0">
                <a:solidFill>
                  <a:srgbClr val="202124"/>
                </a:solidFill>
                <a:effectLst/>
                <a:latin typeface="Google Sans"/>
              </a:rPr>
              <a:t>- </a:t>
            </a:r>
            <a:r>
              <a:rPr lang="vi-VN"/>
              <a:t>cái nào trong số 20 protein mục tiêu tiềm năng có thể tương tác với hợp chất</a:t>
            </a:r>
            <a:r>
              <a:rPr lang="en-US"/>
              <a:t> đầu vào </a:t>
            </a:r>
          </a:p>
        </p:txBody>
      </p:sp>
      <p:sp>
        <p:nvSpPr>
          <p:cNvPr id="4" name="Slide Number Placeholder 3"/>
          <p:cNvSpPr>
            <a:spLocks noGrp="1"/>
          </p:cNvSpPr>
          <p:nvPr>
            <p:ph type="sldNum" sz="quarter" idx="5"/>
          </p:nvPr>
        </p:nvSpPr>
        <p:spPr/>
        <p:txBody>
          <a:bodyPr/>
          <a:lstStyle/>
          <a:p>
            <a:fld id="{80609361-DB2A-4033-8CDC-FE23D8F33E47}" type="slidenum">
              <a:rPr lang="en-US" smtClean="0"/>
              <a:t>34</a:t>
            </a:fld>
            <a:endParaRPr lang="en-US"/>
          </a:p>
        </p:txBody>
      </p:sp>
    </p:spTree>
    <p:extLst>
      <p:ext uri="{BB962C8B-B14F-4D97-AF65-F5344CB8AC3E}">
        <p14:creationId xmlns:p14="http://schemas.microsoft.com/office/powerpoint/2010/main" val="2508324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vi-VN"/>
            </a:br>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35</a:t>
            </a:fld>
            <a:endParaRPr lang="en-US"/>
          </a:p>
        </p:txBody>
      </p:sp>
    </p:spTree>
    <p:extLst>
      <p:ext uri="{BB962C8B-B14F-4D97-AF65-F5344CB8AC3E}">
        <p14:creationId xmlns:p14="http://schemas.microsoft.com/office/powerpoint/2010/main" val="106627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Bioassays: xét nghiệm sinh học </a:t>
            </a:r>
          </a:p>
          <a:p>
            <a:r>
              <a:rPr lang="en-US"/>
              <a:t>Thông tin tương tác sinh học đã được xác minh bằng thực nghiệm</a:t>
            </a:r>
          </a:p>
          <a:p>
            <a:pPr algn="l"/>
            <a:r>
              <a:rPr lang="vi-VN" sz="1200" b="0" i="0">
                <a:solidFill>
                  <a:srgbClr val="2A2A2A"/>
                </a:solidFill>
                <a:effectLst/>
                <a:latin typeface="Verdana" panose="020B0604030504040204" pitchFamily="34" charset="0"/>
              </a:rPr>
              <a:t>in vivo: quan sát hiện tượng tự nhiên (observation). Ví dụ để sáng tạo ra phương pháp Ant Colony Optimization, quan sát cách di chuyển, lấy thức ăn của đàn kiến.</a:t>
            </a:r>
          </a:p>
          <a:p>
            <a:pPr algn="l"/>
            <a:r>
              <a:rPr lang="vi-VN" sz="1200" b="0" i="0">
                <a:solidFill>
                  <a:srgbClr val="2A2A2A"/>
                </a:solidFill>
                <a:effectLst/>
                <a:latin typeface="Verdana" panose="020B0604030504040204" pitchFamily="34" charset="0"/>
              </a:rPr>
              <a:t>in vitro: mô hình hóa (modelling). Từ các quan sát, mô hình hóa nó dưới dạng toán học. Từ quan sát đàn kiến phát hiện ra các luật, rồi mô hình hóa các luật đó ra dạng tối tư hóa đàn kiến</a:t>
            </a:r>
          </a:p>
          <a:p>
            <a:pPr algn="l"/>
            <a:r>
              <a:rPr lang="vi-VN" sz="1200" b="0" i="0">
                <a:solidFill>
                  <a:srgbClr val="2A2A2A"/>
                </a:solidFill>
                <a:effectLst/>
                <a:latin typeface="Verdana" panose="020B0604030504040204" pitchFamily="34" charset="0"/>
              </a:rPr>
              <a:t>in silico: phát triển thuật toán thật sự trên máy tính rồi thực hiện các simulations để chứng minh mô hình tốt hơn các mô hình cũ</a:t>
            </a:r>
          </a:p>
          <a:p>
            <a:endParaRPr lang="en-US"/>
          </a:p>
          <a:p>
            <a:r>
              <a:rPr lang="vi-VN"/>
              <a:t>Đơn giản là như thế này: Phần chính của mảng drug discovery/design vẫn là xác định đích tác động của drug, đích tác động của drug là protein. drug phải bind (gắn) được vào một phần của protein và có hoạt tính sinh học (bioactivity) (làm thay đổi đặc tính/quá trình sinh học của protein). </a:t>
            </a:r>
            <a:endParaRPr lang="en-US"/>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4</a:t>
            </a:fld>
            <a:endParaRPr lang="en-US"/>
          </a:p>
        </p:txBody>
      </p:sp>
    </p:spTree>
    <p:extLst>
      <p:ext uri="{BB962C8B-B14F-4D97-AF65-F5344CB8AC3E}">
        <p14:creationId xmlns:p14="http://schemas.microsoft.com/office/powerpoint/2010/main" val="56563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242021"/>
                </a:solidFill>
                <a:effectLst/>
                <a:latin typeface="AdvOTbf7bbdaa"/>
              </a:rPr>
              <a:t>compound is screened against a large set of</a:t>
            </a:r>
            <a:br>
              <a:rPr lang="en-US" sz="1200" b="0" i="0">
                <a:solidFill>
                  <a:srgbClr val="242021"/>
                </a:solidFill>
                <a:effectLst/>
                <a:latin typeface="AdvOTbf7bbdaa"/>
              </a:rPr>
            </a:br>
            <a:r>
              <a:rPr lang="en-US" sz="1200" b="0" i="0">
                <a:solidFill>
                  <a:srgbClr val="242021"/>
                </a:solidFill>
                <a:effectLst/>
                <a:latin typeface="AdvOTbf7bbdaa"/>
              </a:rPr>
              <a:t>proteins with the aim of identifying all possible targets of the corresponding compound</a:t>
            </a:r>
            <a:r>
              <a:rPr lang="en-US"/>
              <a:t>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5</a:t>
            </a:fld>
            <a:endParaRPr lang="en-US"/>
          </a:p>
        </p:txBody>
      </p:sp>
    </p:spTree>
    <p:extLst>
      <p:ext uri="{BB962C8B-B14F-4D97-AF65-F5344CB8AC3E}">
        <p14:creationId xmlns:p14="http://schemas.microsoft.com/office/powerpoint/2010/main" val="185942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6</a:t>
            </a:fld>
            <a:endParaRPr lang="en-US"/>
          </a:p>
        </p:txBody>
      </p:sp>
    </p:spTree>
    <p:extLst>
      <p:ext uri="{BB962C8B-B14F-4D97-AF65-F5344CB8AC3E}">
        <p14:creationId xmlns:p14="http://schemas.microsoft.com/office/powerpoint/2010/main" val="219288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sz="1200" b="0" i="0">
                <a:solidFill>
                  <a:srgbClr val="2A2A2A"/>
                </a:solidFill>
                <a:effectLst/>
                <a:latin typeface="Verdana" panose="020B0604030504040204" pitchFamily="34" charset="0"/>
              </a:rPr>
              <a:t>in vivo: quan sát hiện tượng tự nhiên (observation). Ví dụ để sáng tạo ra phương pháp Ant Colony Optimization, quan sát cách di chuyển, lấy thức ăn của đàn kiến.</a:t>
            </a:r>
          </a:p>
          <a:p>
            <a:pPr algn="l"/>
            <a:r>
              <a:rPr lang="vi-VN" sz="1200" b="0" i="0">
                <a:solidFill>
                  <a:srgbClr val="2A2A2A"/>
                </a:solidFill>
                <a:effectLst/>
                <a:latin typeface="Verdana" panose="020B0604030504040204" pitchFamily="34" charset="0"/>
              </a:rPr>
              <a:t>in vitro: mô hình hóa (modelling). Từ các quan sát, mô hình hóa nó dưới dạng toán học. Từ quan sát đàn kiến phát hiện ra các luật, rồi mô hình hóa các luật đó ra dạng tối tư hóa đàn kiến</a:t>
            </a:r>
          </a:p>
          <a:p>
            <a:pPr algn="l"/>
            <a:r>
              <a:rPr lang="vi-VN" sz="1200" b="0" i="0">
                <a:solidFill>
                  <a:srgbClr val="2A2A2A"/>
                </a:solidFill>
                <a:effectLst/>
                <a:latin typeface="Verdana" panose="020B0604030504040204" pitchFamily="34" charset="0"/>
              </a:rPr>
              <a:t>in silico: phát triển thuật toán thật sự trên máy tính rồi thực hiện các simulations để chứng minh mô hình tốt hơn các mô hình cũ</a:t>
            </a:r>
            <a:endParaRPr lang="en-US" sz="1200" b="0" i="0">
              <a:solidFill>
                <a:srgbClr val="2A2A2A"/>
              </a:solidFill>
              <a:effectLst/>
              <a:latin typeface="Verdana" panose="020B0604030504040204" pitchFamily="34" charset="0"/>
            </a:endParaRPr>
          </a:p>
          <a:p>
            <a:pPr algn="l"/>
            <a:endParaRPr lang="vi-VN" sz="1200" b="0" i="0">
              <a:solidFill>
                <a:srgbClr val="2A2A2A"/>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7</a:t>
            </a:fld>
            <a:endParaRPr lang="en-US"/>
          </a:p>
        </p:txBody>
      </p:sp>
    </p:spTree>
    <p:extLst>
      <p:ext uri="{BB962C8B-B14F-4D97-AF65-F5344CB8AC3E}">
        <p14:creationId xmlns:p14="http://schemas.microsoft.com/office/powerpoint/2010/main" val="3876654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242021"/>
                </a:solidFill>
                <a:effectLst/>
                <a:latin typeface="AdvOTbf7bbdaa"/>
              </a:rPr>
              <a:t>VS methods can be divided into three groups based on the employed input features:</a:t>
            </a:r>
            <a:r>
              <a:rPr lang="en-US"/>
              <a:t> </a:t>
            </a:r>
            <a:br>
              <a:rPr lang="en-US"/>
            </a:br>
            <a:endParaRPr lang="en-US"/>
          </a:p>
          <a:p>
            <a:r>
              <a:rPr lang="en-US"/>
              <a:t>Sàng lọc dựa trên </a:t>
            </a:r>
          </a:p>
          <a:p>
            <a:pPr marL="171450" indent="-171450">
              <a:buFontTx/>
              <a:buChar char="-"/>
            </a:pPr>
            <a:r>
              <a:rPr lang="en-US"/>
              <a:t>nền tảng cấu trúc chất (structure) (của cả target và compound)</a:t>
            </a:r>
          </a:p>
          <a:p>
            <a:pPr marL="171450" indent="-171450">
              <a:buFontTx/>
              <a:buChar char="-"/>
            </a:pPr>
            <a:r>
              <a:rPr lang="en-US"/>
              <a:t>Nền tảng hợp chất (ligand)</a:t>
            </a:r>
          </a:p>
          <a:p>
            <a:endParaRPr lang="en-US"/>
          </a:p>
        </p:txBody>
      </p:sp>
      <p:sp>
        <p:nvSpPr>
          <p:cNvPr id="4" name="Slide Number Placeholder 3"/>
          <p:cNvSpPr>
            <a:spLocks noGrp="1"/>
          </p:cNvSpPr>
          <p:nvPr>
            <p:ph type="sldNum" sz="quarter" idx="5"/>
          </p:nvPr>
        </p:nvSpPr>
        <p:spPr/>
        <p:txBody>
          <a:bodyPr/>
          <a:lstStyle/>
          <a:p>
            <a:fld id="{80609361-DB2A-4033-8CDC-FE23D8F33E47}" type="slidenum">
              <a:rPr lang="en-US" smtClean="0"/>
              <a:t>8</a:t>
            </a:fld>
            <a:endParaRPr lang="en-US"/>
          </a:p>
        </p:txBody>
      </p:sp>
    </p:spTree>
    <p:extLst>
      <p:ext uri="{BB962C8B-B14F-4D97-AF65-F5344CB8AC3E}">
        <p14:creationId xmlns:p14="http://schemas.microsoft.com/office/powerpoint/2010/main" val="198240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Các hợp chất này sẽ được nghiên cứu thông qua mô phỏng docking </a:t>
            </a:r>
            <a:endParaRPr lang="en-US"/>
          </a:p>
          <a:p>
            <a:r>
              <a:rPr lang="en-US"/>
              <a:t>Dự đoán được compound phù hợp/ phù hợp trong </a:t>
            </a:r>
            <a:r>
              <a:rPr lang="vi-VN"/>
              <a:t>các vùng </a:t>
            </a:r>
            <a:r>
              <a:rPr lang="en-US"/>
              <a:t>liên kết </a:t>
            </a:r>
            <a:r>
              <a:rPr lang="vi-VN"/>
              <a:t>(</a:t>
            </a:r>
            <a:r>
              <a:rPr lang="en-US"/>
              <a:t>binding</a:t>
            </a:r>
            <a:r>
              <a:rPr lang="vi-VN"/>
              <a:t> sites) của đích sinh học (</a:t>
            </a:r>
            <a:r>
              <a:rPr lang="en-US"/>
              <a:t>target</a:t>
            </a:r>
            <a:r>
              <a:rPr lang="vi-VN"/>
              <a:t>) sử dụng những thuật toán </a:t>
            </a:r>
            <a:r>
              <a:rPr lang="en-US"/>
              <a:t>tìm kiếm và xếp hạng sự gắn kết giữa các compound-target. </a:t>
            </a:r>
          </a:p>
          <a:p>
            <a:r>
              <a:rPr lang="vi-VN"/>
              <a:t>Thông thường, chỉ một số ít các hợp chất có điểm cao nhất mới được đem thử nghiệm thực tế.</a:t>
            </a:r>
            <a:endParaRPr lang="en-US"/>
          </a:p>
          <a:p>
            <a:r>
              <a:rPr lang="en-US"/>
              <a:t>Một số tool được sử dụng: </a:t>
            </a:r>
          </a:p>
        </p:txBody>
      </p:sp>
      <p:sp>
        <p:nvSpPr>
          <p:cNvPr id="4" name="Slide Number Placeholder 3"/>
          <p:cNvSpPr>
            <a:spLocks noGrp="1"/>
          </p:cNvSpPr>
          <p:nvPr>
            <p:ph type="sldNum" sz="quarter" idx="5"/>
          </p:nvPr>
        </p:nvSpPr>
        <p:spPr/>
        <p:txBody>
          <a:bodyPr/>
          <a:lstStyle/>
          <a:p>
            <a:fld id="{80609361-DB2A-4033-8CDC-FE23D8F33E47}" type="slidenum">
              <a:rPr lang="en-US" smtClean="0"/>
              <a:t>9</a:t>
            </a:fld>
            <a:endParaRPr lang="en-US"/>
          </a:p>
        </p:txBody>
      </p:sp>
    </p:spTree>
    <p:extLst>
      <p:ext uri="{BB962C8B-B14F-4D97-AF65-F5344CB8AC3E}">
        <p14:creationId xmlns:p14="http://schemas.microsoft.com/office/powerpoint/2010/main" val="161584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538287"/>
            <a:ext cx="9144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524000" y="4313238"/>
            <a:ext cx="9144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EC2761-52B0-42C5-B01B-DF8F69615AE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EC2761-52B0-42C5-B01B-DF8F69615AE5}"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EC2761-52B0-42C5-B01B-DF8F69615AE5}"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C2761-52B0-42C5-B01B-DF8F69615AE5}"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1933" y="-87315"/>
            <a:ext cx="10701867"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51933" y="1346201"/>
            <a:ext cx="10701867"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EC2761-52B0-42C5-B01B-DF8F69615AE5}" type="datetimeFigureOut">
              <a:rPr lang="en-US" smtClean="0"/>
              <a:t>3/22/2021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3250" y="1918913"/>
            <a:ext cx="10318750" cy="1483360"/>
          </a:xfrm>
        </p:spPr>
        <p:txBody>
          <a:bodyPr>
            <a:noAutofit/>
          </a:bodyPr>
          <a:lstStyle/>
          <a:p>
            <a:pPr algn="just"/>
            <a:br>
              <a:rPr lang="en-US" dirty="0">
                <a:solidFill>
                  <a:schemeClr val="tx1"/>
                </a:solidFill>
              </a:rPr>
            </a:br>
            <a:br>
              <a:rPr lang="en-US">
                <a:solidFill>
                  <a:schemeClr val="tx1"/>
                </a:solidFill>
              </a:rPr>
            </a:br>
            <a:r>
              <a:rPr lang="en-US">
                <a:solidFill>
                  <a:schemeClr val="tx1"/>
                </a:solidFill>
                <a:latin typeface="Arial" panose="020B0604020202020204" pitchFamily="34" charset="0"/>
                <a:cs typeface="Arial" panose="020B0604020202020204" pitchFamily="34" charset="0"/>
              </a:rPr>
              <a:t>Recent applications of AI on in silico drug discovery: methods, tools and databases</a:t>
            </a:r>
            <a:endParaRPr lang="en-US" dirty="0">
              <a:solidFill>
                <a:schemeClr val="tx1"/>
              </a:solidFill>
            </a:endParaRPr>
          </a:p>
        </p:txBody>
      </p:sp>
      <p:sp>
        <p:nvSpPr>
          <p:cNvPr id="4" name="Rectangle 3">
            <a:extLst>
              <a:ext uri="{FF2B5EF4-FFF2-40B4-BE49-F238E27FC236}">
                <a16:creationId xmlns:a16="http://schemas.microsoft.com/office/drawing/2014/main" id="{7771D0B8-2E9D-4645-A311-3CCABCE2DF13}"/>
              </a:ext>
            </a:extLst>
          </p:cNvPr>
          <p:cNvSpPr/>
          <p:nvPr/>
        </p:nvSpPr>
        <p:spPr>
          <a:xfrm>
            <a:off x="371475" y="66675"/>
            <a:ext cx="6638925" cy="1084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2D00E2DB-0433-4D40-B41E-DDAB2FA8FDC0}"/>
              </a:ext>
            </a:extLst>
          </p:cNvPr>
          <p:cNvGraphicFramePr>
            <a:graphicFrameLocks noGrp="1"/>
          </p:cNvGraphicFramePr>
          <p:nvPr>
            <p:extLst>
              <p:ext uri="{D42A27DB-BD31-4B8C-83A1-F6EECF244321}">
                <p14:modId xmlns:p14="http://schemas.microsoft.com/office/powerpoint/2010/main" val="1971647631"/>
              </p:ext>
            </p:extLst>
          </p:nvPr>
        </p:nvGraphicFramePr>
        <p:xfrm>
          <a:off x="7163145" y="5202286"/>
          <a:ext cx="9010650" cy="527035"/>
        </p:xfrm>
        <a:graphic>
          <a:graphicData uri="http://schemas.openxmlformats.org/drawingml/2006/table">
            <a:tbl>
              <a:tblPr firstRow="1" bandRow="1">
                <a:tableStyleId>{5C22544A-7EE6-4342-B048-85BDC9FD1C3A}</a:tableStyleId>
              </a:tblPr>
              <a:tblGrid>
                <a:gridCol w="2339202">
                  <a:extLst>
                    <a:ext uri="{9D8B030D-6E8A-4147-A177-3AD203B41FA5}">
                      <a16:colId xmlns:a16="http://schemas.microsoft.com/office/drawing/2014/main" val="508149098"/>
                    </a:ext>
                  </a:extLst>
                </a:gridCol>
                <a:gridCol w="6671448">
                  <a:extLst>
                    <a:ext uri="{9D8B030D-6E8A-4147-A177-3AD203B41FA5}">
                      <a16:colId xmlns:a16="http://schemas.microsoft.com/office/drawing/2014/main" val="2536877923"/>
                    </a:ext>
                  </a:extLst>
                </a:gridCol>
              </a:tblGrid>
              <a:tr h="527035">
                <a:tc>
                  <a:txBody>
                    <a:bodyPr/>
                    <a:lstStyle/>
                    <a:p>
                      <a:r>
                        <a:rPr lang="en-US" sz="2300" b="1">
                          <a:solidFill>
                            <a:schemeClr val="bg1"/>
                          </a:solidFill>
                          <a:latin typeface="Arial" panose="020B0604020202020204" pitchFamily="34" charset="0"/>
                          <a:cs typeface="Arial" panose="020B0604020202020204" pitchFamily="34" charset="0"/>
                        </a:rPr>
                        <a:t>Presenter: </a:t>
                      </a:r>
                      <a:endParaRPr lang="en-US" sz="2300" b="1"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300" b="1">
                          <a:solidFill>
                            <a:schemeClr val="bg1"/>
                          </a:solidFill>
                          <a:latin typeface="Arial" panose="020B0604020202020204" pitchFamily="34" charset="0"/>
                          <a:cs typeface="Arial" panose="020B0604020202020204" pitchFamily="34" charset="0"/>
                        </a:rPr>
                        <a:t>Tran Thi Thom</a:t>
                      </a:r>
                      <a:endParaRPr lang="en-US" sz="2300" b="1"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2413084"/>
                  </a:ext>
                </a:extLst>
              </a:tr>
            </a:tbl>
          </a:graphicData>
        </a:graphic>
      </p:graphicFrame>
      <p:sp>
        <p:nvSpPr>
          <p:cNvPr id="7" name="TextBox 6">
            <a:extLst>
              <a:ext uri="{FF2B5EF4-FFF2-40B4-BE49-F238E27FC236}">
                <a16:creationId xmlns:a16="http://schemas.microsoft.com/office/drawing/2014/main" id="{87D1D22D-CC9A-4D65-99C4-B7A31DEA23C5}"/>
              </a:ext>
            </a:extLst>
          </p:cNvPr>
          <p:cNvSpPr txBox="1"/>
          <p:nvPr/>
        </p:nvSpPr>
        <p:spPr>
          <a:xfrm>
            <a:off x="-2295363" y="349253"/>
            <a:ext cx="7886700" cy="1569660"/>
          </a:xfrm>
          <a:prstGeom prst="rect">
            <a:avLst/>
          </a:prstGeom>
          <a:noFill/>
        </p:spPr>
        <p:txBody>
          <a:bodyPr wrap="square">
            <a:spAutoFit/>
          </a:bodyPr>
          <a:lstStyle/>
          <a:p>
            <a:pPr algn="ctr"/>
            <a:r>
              <a:rPr lang="en-US" sz="4800">
                <a:latin typeface="Arial" panose="020B0604020202020204" pitchFamily="34" charset="0"/>
                <a:cs typeface="Arial" panose="020B0604020202020204" pitchFamily="34" charset="0"/>
              </a:rPr>
              <a:t>Overview</a:t>
            </a:r>
            <a:endParaRPr lang="en-US" sz="4800" dirty="0">
              <a:latin typeface="Arial" panose="020B0604020202020204" pitchFamily="34" charset="0"/>
              <a:cs typeface="Arial" panose="020B0604020202020204" pitchFamily="34" charset="0"/>
            </a:endParaRPr>
          </a:p>
          <a:p>
            <a:pPr algn="ctr"/>
            <a:r>
              <a:rPr lang="en-US" sz="4800">
                <a:latin typeface="Arial" panose="020B0604020202020204" pitchFamily="34" charset="0"/>
                <a:cs typeface="Arial" panose="020B0604020202020204" pitchFamily="34" charset="0"/>
              </a:rPr>
              <a:t> </a:t>
            </a:r>
            <a:endParaRPr 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1 - </a:t>
            </a:r>
            <a:r>
              <a:rPr lang="en-US" sz="3600">
                <a:cs typeface="Arial" panose="020B0604020202020204" pitchFamily="34" charset="0"/>
              </a:rPr>
              <a:t>I</a:t>
            </a:r>
            <a:r>
              <a:rPr lang="en-US" sz="3600" b="0" i="0">
                <a:effectLst/>
                <a:latin typeface="AdvOTbf7bbdaa"/>
              </a:rPr>
              <a:t>ntroduction, defines the basic terminology</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3744ADA-C529-498E-A562-0F07C101011C}"/>
              </a:ext>
            </a:extLst>
          </p:cNvPr>
          <p:cNvSpPr txBox="1"/>
          <p:nvPr/>
        </p:nvSpPr>
        <p:spPr>
          <a:xfrm>
            <a:off x="799004" y="1261576"/>
            <a:ext cx="10407721" cy="446276"/>
          </a:xfrm>
          <a:prstGeom prst="rect">
            <a:avLst/>
          </a:prstGeom>
          <a:noFill/>
        </p:spPr>
        <p:txBody>
          <a:bodyPr wrap="square" rtlCol="0">
            <a:spAutoFit/>
          </a:bodyPr>
          <a:lstStyle/>
          <a:p>
            <a:r>
              <a:rPr lang="en-US" sz="2300" b="1">
                <a:latin typeface="Arial" panose="020B0604020202020204" pitchFamily="34" charset="0"/>
                <a:cs typeface="Arial" panose="020B0604020202020204" pitchFamily="34" charset="0"/>
              </a:rPr>
              <a:t>Ligand-based VS (i.e. </a:t>
            </a:r>
            <a:r>
              <a:rPr lang="en-US" sz="2300" b="1" i="0">
                <a:solidFill>
                  <a:srgbClr val="242021"/>
                </a:solidFill>
                <a:effectLst/>
                <a:latin typeface="Arial" panose="020B0604020202020204" pitchFamily="34" charset="0"/>
                <a:cs typeface="Arial" panose="020B0604020202020204" pitchFamily="34" charset="0"/>
              </a:rPr>
              <a:t>quantitative structure-activity relationship</a:t>
            </a:r>
            <a:r>
              <a:rPr lang="en-US" sz="2300" b="1">
                <a:latin typeface="Arial" panose="020B0604020202020204" pitchFamily="34" charset="0"/>
                <a:cs typeface="Arial" panose="020B0604020202020204" pitchFamily="34" charset="0"/>
              </a:rPr>
              <a:t> - QSAR)</a:t>
            </a:r>
          </a:p>
        </p:txBody>
      </p:sp>
      <p:pic>
        <p:nvPicPr>
          <p:cNvPr id="8" name="Picture 7">
            <a:extLst>
              <a:ext uri="{FF2B5EF4-FFF2-40B4-BE49-F238E27FC236}">
                <a16:creationId xmlns:a16="http://schemas.microsoft.com/office/drawing/2014/main" id="{0B13F7E1-240B-4E9C-B3E0-9292F41D76F8}"/>
              </a:ext>
            </a:extLst>
          </p:cNvPr>
          <p:cNvPicPr>
            <a:picLocks noChangeAspect="1"/>
          </p:cNvPicPr>
          <p:nvPr/>
        </p:nvPicPr>
        <p:blipFill>
          <a:blip r:embed="rId3"/>
          <a:stretch>
            <a:fillRect/>
          </a:stretch>
        </p:blipFill>
        <p:spPr>
          <a:xfrm>
            <a:off x="572605" y="1807380"/>
            <a:ext cx="11046790" cy="4754732"/>
          </a:xfrm>
          <a:prstGeom prst="rect">
            <a:avLst/>
          </a:prstGeom>
        </p:spPr>
      </p:pic>
    </p:spTree>
    <p:extLst>
      <p:ext uri="{BB962C8B-B14F-4D97-AF65-F5344CB8AC3E}">
        <p14:creationId xmlns:p14="http://schemas.microsoft.com/office/powerpoint/2010/main" val="359611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1 - </a:t>
            </a:r>
            <a:r>
              <a:rPr lang="en-US" sz="3600">
                <a:cs typeface="Arial" panose="020B0604020202020204" pitchFamily="34" charset="0"/>
              </a:rPr>
              <a:t>I</a:t>
            </a:r>
            <a:r>
              <a:rPr lang="en-US" sz="3600" b="0" i="0">
                <a:effectLst/>
                <a:latin typeface="AdvOTbf7bbdaa"/>
              </a:rPr>
              <a:t>ntroduction, defines the basic terminology</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10C1CA-5C58-44BE-BFBE-56E617F560C0}"/>
              </a:ext>
            </a:extLst>
          </p:cNvPr>
          <p:cNvPicPr>
            <a:picLocks noChangeAspect="1"/>
          </p:cNvPicPr>
          <p:nvPr/>
        </p:nvPicPr>
        <p:blipFill>
          <a:blip r:embed="rId3"/>
          <a:stretch>
            <a:fillRect/>
          </a:stretch>
        </p:blipFill>
        <p:spPr>
          <a:xfrm>
            <a:off x="1272495" y="1744871"/>
            <a:ext cx="9853142" cy="4563560"/>
          </a:xfrm>
          <a:prstGeom prst="rect">
            <a:avLst/>
          </a:prstGeom>
        </p:spPr>
      </p:pic>
      <p:sp>
        <p:nvSpPr>
          <p:cNvPr id="9" name="TextBox 8">
            <a:extLst>
              <a:ext uri="{FF2B5EF4-FFF2-40B4-BE49-F238E27FC236}">
                <a16:creationId xmlns:a16="http://schemas.microsoft.com/office/drawing/2014/main" id="{730F7FDA-66A8-423F-A04B-AEB068805CDE}"/>
              </a:ext>
            </a:extLst>
          </p:cNvPr>
          <p:cNvSpPr txBox="1"/>
          <p:nvPr/>
        </p:nvSpPr>
        <p:spPr>
          <a:xfrm>
            <a:off x="1189233" y="1190302"/>
            <a:ext cx="6097712" cy="800219"/>
          </a:xfrm>
          <a:prstGeom prst="rect">
            <a:avLst/>
          </a:prstGeom>
          <a:noFill/>
        </p:spPr>
        <p:txBody>
          <a:bodyPr wrap="square">
            <a:spAutoFit/>
          </a:bodyPr>
          <a:lstStyle/>
          <a:p>
            <a:r>
              <a:rPr lang="en-US" sz="2300" b="1" i="0">
                <a:effectLst/>
                <a:latin typeface="Arial" panose="020B0604020202020204" pitchFamily="34" charset="0"/>
                <a:cs typeface="Arial" panose="020B0604020202020204" pitchFamily="34" charset="0"/>
              </a:rPr>
              <a:t>Proteochemometric modeling</a:t>
            </a:r>
            <a:r>
              <a:rPr lang="en-US" sz="2300" b="1">
                <a:latin typeface="Arial" panose="020B0604020202020204" pitchFamily="34" charset="0"/>
                <a:cs typeface="Arial" panose="020B0604020202020204" pitchFamily="34" charset="0"/>
              </a:rPr>
              <a:t> </a:t>
            </a:r>
            <a:br>
              <a:rPr lang="en-US" sz="2300" b="1">
                <a:latin typeface="Arial" panose="020B0604020202020204" pitchFamily="34" charset="0"/>
                <a:cs typeface="Arial" panose="020B0604020202020204" pitchFamily="34" charset="0"/>
              </a:rPr>
            </a:br>
            <a:endParaRPr lang="en-US" sz="2300" b="1">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4BDE863-70E0-4758-A585-2FFB1F27FA1D}"/>
              </a:ext>
            </a:extLst>
          </p:cNvPr>
          <p:cNvSpPr txBox="1"/>
          <p:nvPr/>
        </p:nvSpPr>
        <p:spPr>
          <a:xfrm>
            <a:off x="1272495" y="6457890"/>
            <a:ext cx="10701867" cy="400110"/>
          </a:xfrm>
          <a:prstGeom prst="rect">
            <a:avLst/>
          </a:prstGeom>
          <a:noFill/>
        </p:spPr>
        <p:txBody>
          <a:bodyPr wrap="square" rtlCol="0">
            <a:spAutoFit/>
          </a:bodyPr>
          <a:lstStyle/>
          <a:p>
            <a:r>
              <a:rPr lang="en-US" sz="1000" b="0" i="1">
                <a:solidFill>
                  <a:srgbClr val="242021"/>
                </a:solidFill>
                <a:effectLst/>
                <a:latin typeface="AdvOTbf7bbdaa"/>
              </a:rPr>
              <a:t>Qiu T, Qiu J, Feng J, </a:t>
            </a:r>
            <a:r>
              <a:rPr lang="en-US" sz="1000" b="0" i="1">
                <a:solidFill>
                  <a:srgbClr val="242021"/>
                </a:solidFill>
                <a:effectLst/>
                <a:latin typeface="AdvOT8163c0db.I"/>
              </a:rPr>
              <a:t>et al</a:t>
            </a:r>
            <a:r>
              <a:rPr lang="en-US" sz="1000" b="0" i="1">
                <a:solidFill>
                  <a:srgbClr val="242021"/>
                </a:solidFill>
                <a:effectLst/>
                <a:latin typeface="AdvOTbf7bbdaa"/>
              </a:rPr>
              <a:t>. The recent progress in proteochemometric modelling: focusing on target descriptors, crossterm descriptors and application scope. </a:t>
            </a:r>
            <a:r>
              <a:rPr lang="en-US" sz="1000" b="0" i="1">
                <a:solidFill>
                  <a:srgbClr val="242021"/>
                </a:solidFill>
                <a:effectLst/>
                <a:latin typeface="AdvOT8163c0db.I"/>
              </a:rPr>
              <a:t>Brief Bioinform </a:t>
            </a:r>
            <a:r>
              <a:rPr lang="en-US" sz="1000" b="0" i="1">
                <a:solidFill>
                  <a:srgbClr val="242021"/>
                </a:solidFill>
                <a:effectLst/>
                <a:latin typeface="AdvOTbf7bbdaa"/>
              </a:rPr>
              <a:t>2017; </a:t>
            </a:r>
            <a:r>
              <a:rPr lang="en-US" sz="1000" b="0" i="1">
                <a:solidFill>
                  <a:srgbClr val="242021"/>
                </a:solidFill>
                <a:effectLst/>
                <a:latin typeface="AdvOT1ab0d708.B"/>
              </a:rPr>
              <a:t>18</a:t>
            </a:r>
            <a:r>
              <a:rPr lang="en-US" sz="1000" b="0" i="1">
                <a:solidFill>
                  <a:srgbClr val="242021"/>
                </a:solidFill>
                <a:effectLst/>
                <a:latin typeface="AdvOTbf7bbdaa"/>
              </a:rPr>
              <a:t>(1):125–36</a:t>
            </a:r>
            <a:r>
              <a:rPr lang="en-US" sz="1000" i="1"/>
              <a:t> </a:t>
            </a:r>
            <a:br>
              <a:rPr lang="en-US" sz="1000" i="1"/>
            </a:br>
            <a:endParaRPr lang="en-US" sz="1000" i="1"/>
          </a:p>
        </p:txBody>
      </p:sp>
    </p:spTree>
    <p:extLst>
      <p:ext uri="{BB962C8B-B14F-4D97-AF65-F5344CB8AC3E}">
        <p14:creationId xmlns:p14="http://schemas.microsoft.com/office/powerpoint/2010/main" val="62379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2 – Descriptors and features for VS</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B2B3580-E50F-40B7-932E-363E4EBE5C20}"/>
              </a:ext>
            </a:extLst>
          </p:cNvPr>
          <p:cNvSpPr txBox="1"/>
          <p:nvPr/>
        </p:nvSpPr>
        <p:spPr>
          <a:xfrm>
            <a:off x="983296" y="1261536"/>
            <a:ext cx="6097604" cy="400110"/>
          </a:xfrm>
          <a:prstGeom prst="rect">
            <a:avLst/>
          </a:prstGeom>
          <a:noFill/>
        </p:spPr>
        <p:txBody>
          <a:bodyPr wrap="square">
            <a:spAutoFit/>
          </a:bodyPr>
          <a:lstStyle/>
          <a:p>
            <a:r>
              <a:rPr lang="en-US" sz="2000" b="1"/>
              <a:t>Descriptors</a:t>
            </a:r>
            <a:endParaRPr lang="en-US" sz="2000"/>
          </a:p>
        </p:txBody>
      </p:sp>
      <p:pic>
        <p:nvPicPr>
          <p:cNvPr id="19" name="Picture 18">
            <a:extLst>
              <a:ext uri="{FF2B5EF4-FFF2-40B4-BE49-F238E27FC236}">
                <a16:creationId xmlns:a16="http://schemas.microsoft.com/office/drawing/2014/main" id="{24D78523-F3B1-4943-83D5-8543C745E21F}"/>
              </a:ext>
            </a:extLst>
          </p:cNvPr>
          <p:cNvPicPr>
            <a:picLocks noChangeAspect="1"/>
          </p:cNvPicPr>
          <p:nvPr/>
        </p:nvPicPr>
        <p:blipFill>
          <a:blip r:embed="rId3"/>
          <a:stretch>
            <a:fillRect/>
          </a:stretch>
        </p:blipFill>
        <p:spPr>
          <a:xfrm>
            <a:off x="7266095" y="4412364"/>
            <a:ext cx="3995462" cy="2420070"/>
          </a:xfrm>
          <a:prstGeom prst="rect">
            <a:avLst/>
          </a:prstGeom>
        </p:spPr>
      </p:pic>
      <p:pic>
        <p:nvPicPr>
          <p:cNvPr id="21" name="Picture 20">
            <a:extLst>
              <a:ext uri="{FF2B5EF4-FFF2-40B4-BE49-F238E27FC236}">
                <a16:creationId xmlns:a16="http://schemas.microsoft.com/office/drawing/2014/main" id="{56D45F32-B2A0-42F7-BF49-049532E13A15}"/>
              </a:ext>
            </a:extLst>
          </p:cNvPr>
          <p:cNvPicPr>
            <a:picLocks noChangeAspect="1"/>
          </p:cNvPicPr>
          <p:nvPr/>
        </p:nvPicPr>
        <p:blipFill>
          <a:blip r:embed="rId4"/>
          <a:stretch>
            <a:fillRect/>
          </a:stretch>
        </p:blipFill>
        <p:spPr>
          <a:xfrm>
            <a:off x="4234230" y="1117852"/>
            <a:ext cx="7868823" cy="3020423"/>
          </a:xfrm>
          <a:prstGeom prst="rect">
            <a:avLst/>
          </a:prstGeom>
        </p:spPr>
      </p:pic>
      <p:sp>
        <p:nvSpPr>
          <p:cNvPr id="23" name="TextBox 22">
            <a:extLst>
              <a:ext uri="{FF2B5EF4-FFF2-40B4-BE49-F238E27FC236}">
                <a16:creationId xmlns:a16="http://schemas.microsoft.com/office/drawing/2014/main" id="{3A7CB8F3-F272-4163-A1A5-E90167609A90}"/>
              </a:ext>
            </a:extLst>
          </p:cNvPr>
          <p:cNvSpPr txBox="1"/>
          <p:nvPr/>
        </p:nvSpPr>
        <p:spPr>
          <a:xfrm>
            <a:off x="1216039" y="1617931"/>
            <a:ext cx="3018191" cy="2031325"/>
          </a:xfrm>
          <a:prstGeom prst="rect">
            <a:avLst/>
          </a:prstGeom>
          <a:noFill/>
        </p:spPr>
        <p:txBody>
          <a:bodyPr wrap="square">
            <a:spAutoFit/>
          </a:bodyPr>
          <a:lstStyle/>
          <a:p>
            <a:r>
              <a:rPr lang="en-US" sz="1800" b="0" i="0">
                <a:solidFill>
                  <a:srgbClr val="242021"/>
                </a:solidFill>
                <a:effectLst/>
                <a:latin typeface="AdvOTbf7bbdaa"/>
              </a:rPr>
              <a:t>- A descriptor reflect the intrinsic physical and chemical properties of the corresponding molecule</a:t>
            </a:r>
            <a:r>
              <a:rPr lang="en-US"/>
              <a:t> </a:t>
            </a:r>
          </a:p>
          <a:p>
            <a:r>
              <a:rPr lang="en-US">
                <a:solidFill>
                  <a:srgbClr val="242021"/>
                </a:solidFill>
                <a:latin typeface="AdvOTbf7bbdaa"/>
              </a:rPr>
              <a:t>- C</a:t>
            </a:r>
            <a:r>
              <a:rPr lang="en-US" sz="1800" b="0" i="0">
                <a:solidFill>
                  <a:srgbClr val="242021"/>
                </a:solidFill>
                <a:effectLst/>
                <a:latin typeface="AdvOTbf7bbdaa"/>
              </a:rPr>
              <a:t>ompound &amp; target descriptors</a:t>
            </a:r>
            <a:br>
              <a:rPr lang="en-US"/>
            </a:br>
            <a:endParaRPr lang="en-US"/>
          </a:p>
        </p:txBody>
      </p:sp>
      <p:sp>
        <p:nvSpPr>
          <p:cNvPr id="25" name="TextBox 24">
            <a:extLst>
              <a:ext uri="{FF2B5EF4-FFF2-40B4-BE49-F238E27FC236}">
                <a16:creationId xmlns:a16="http://schemas.microsoft.com/office/drawing/2014/main" id="{E382D359-DDD9-4E45-BD80-143876C52D29}"/>
              </a:ext>
            </a:extLst>
          </p:cNvPr>
          <p:cNvSpPr txBox="1"/>
          <p:nvPr/>
        </p:nvSpPr>
        <p:spPr>
          <a:xfrm>
            <a:off x="1085156" y="3739080"/>
            <a:ext cx="6097604" cy="400110"/>
          </a:xfrm>
          <a:prstGeom prst="rect">
            <a:avLst/>
          </a:prstGeom>
          <a:noFill/>
        </p:spPr>
        <p:txBody>
          <a:bodyPr wrap="square">
            <a:spAutoFit/>
          </a:bodyPr>
          <a:lstStyle/>
          <a:p>
            <a:r>
              <a:rPr lang="en-US" sz="2000" b="1">
                <a:solidFill>
                  <a:srgbClr val="242021"/>
                </a:solidFill>
                <a:latin typeface="AdvOTbf7bbdaa"/>
              </a:rPr>
              <a:t>C</a:t>
            </a:r>
            <a:r>
              <a:rPr lang="en-US" sz="2000" b="1" i="0">
                <a:solidFill>
                  <a:srgbClr val="242021"/>
                </a:solidFill>
                <a:effectLst/>
                <a:latin typeface="AdvOTbf7bbdaa"/>
              </a:rPr>
              <a:t>ompound descriptors</a:t>
            </a:r>
            <a:r>
              <a:rPr lang="en-US" sz="2000" b="1"/>
              <a:t> </a:t>
            </a:r>
          </a:p>
        </p:txBody>
      </p:sp>
      <p:sp>
        <p:nvSpPr>
          <p:cNvPr id="26" name="TextBox 25">
            <a:extLst>
              <a:ext uri="{FF2B5EF4-FFF2-40B4-BE49-F238E27FC236}">
                <a16:creationId xmlns:a16="http://schemas.microsoft.com/office/drawing/2014/main" id="{B255E508-F5DD-437F-84D7-1A3CA831CBB0}"/>
              </a:ext>
            </a:extLst>
          </p:cNvPr>
          <p:cNvSpPr txBox="1"/>
          <p:nvPr/>
        </p:nvSpPr>
        <p:spPr>
          <a:xfrm>
            <a:off x="1085156" y="4601107"/>
            <a:ext cx="5091714" cy="2862322"/>
          </a:xfrm>
          <a:prstGeom prst="rect">
            <a:avLst/>
          </a:prstGeom>
          <a:noFill/>
        </p:spPr>
        <p:txBody>
          <a:bodyPr wrap="square" rtlCol="0">
            <a:spAutoFit/>
          </a:bodyPr>
          <a:lstStyle/>
          <a:p>
            <a:r>
              <a:rPr lang="en-US" sz="1800" b="0" i="0">
                <a:solidFill>
                  <a:srgbClr val="242021"/>
                </a:solidFill>
                <a:effectLst/>
                <a:latin typeface="AdvOTbf7bbdaa"/>
              </a:rPr>
              <a:t>- </a:t>
            </a:r>
            <a:r>
              <a:rPr lang="en-US" sz="1800" b="0" i="1">
                <a:solidFill>
                  <a:srgbClr val="242021"/>
                </a:solidFill>
                <a:effectLst/>
                <a:latin typeface="AdvOTbf7bbdaa"/>
              </a:rPr>
              <a:t>Line notations (2D)</a:t>
            </a:r>
          </a:p>
          <a:p>
            <a:pPr marL="285750" indent="-285750">
              <a:buFont typeface="Arial" panose="020B0604020202020204" pitchFamily="34" charset="0"/>
              <a:buChar char="•"/>
            </a:pPr>
            <a:r>
              <a:rPr lang="en-US" sz="1800" b="0" i="0">
                <a:solidFill>
                  <a:srgbClr val="242021"/>
                </a:solidFill>
                <a:effectLst/>
                <a:latin typeface="AdvOTbf7bbdaa"/>
              </a:rPr>
              <a:t>Represent structures and chemical properties (i.e. atoms, bonds and aromaticity) of compounds</a:t>
            </a:r>
            <a:r>
              <a:rPr lang="en-US"/>
              <a:t> </a:t>
            </a:r>
          </a:p>
          <a:p>
            <a:pPr marL="285750" indent="-285750">
              <a:buFont typeface="Arial" panose="020B0604020202020204" pitchFamily="34" charset="0"/>
              <a:buChar char="•"/>
            </a:pPr>
            <a:r>
              <a:rPr lang="en-US" sz="1800" b="0" i="0">
                <a:solidFill>
                  <a:srgbClr val="242021"/>
                </a:solidFill>
                <a:effectLst/>
                <a:latin typeface="AdvOTbf7bbdaa"/>
              </a:rPr>
              <a:t>Used by cheminformatics libraries &amp; toolkits </a:t>
            </a:r>
          </a:p>
          <a:p>
            <a:r>
              <a:rPr lang="en-US" sz="1800" b="0" i="0">
                <a:solidFill>
                  <a:srgbClr val="242021"/>
                </a:solidFill>
                <a:effectLst/>
                <a:latin typeface="AdvOTbf7bbdaa"/>
              </a:rPr>
              <a:t>      to generate descriptors</a:t>
            </a:r>
            <a:r>
              <a:rPr lang="en-US"/>
              <a:t> </a:t>
            </a:r>
          </a:p>
          <a:p>
            <a:r>
              <a:rPr lang="en-US"/>
              <a:t>- </a:t>
            </a:r>
            <a:r>
              <a:rPr lang="en-US" i="1"/>
              <a:t>Graph </a:t>
            </a:r>
            <a:r>
              <a:rPr lang="en-US"/>
              <a:t>: </a:t>
            </a:r>
            <a:r>
              <a:rPr lang="en-US" sz="1800" b="0" i="0">
                <a:solidFill>
                  <a:srgbClr val="242021"/>
                </a:solidFill>
                <a:effectLst/>
                <a:latin typeface="AdvOTbf7bbdaa"/>
              </a:rPr>
              <a:t>positions of atoms, bonds in 2D- or 3D</a:t>
            </a:r>
            <a:r>
              <a:rPr lang="en-US"/>
              <a:t> </a:t>
            </a:r>
            <a:br>
              <a:rPr lang="en-US"/>
            </a:br>
            <a:br>
              <a:rPr lang="en-US"/>
            </a:br>
            <a:br>
              <a:rPr lang="en-US" sz="1800" b="0" i="0">
                <a:solidFill>
                  <a:srgbClr val="242021"/>
                </a:solidFill>
                <a:effectLst/>
                <a:latin typeface="AdvOTbf7bbdaa"/>
              </a:rPr>
            </a:br>
            <a:br>
              <a:rPr lang="en-US"/>
            </a:br>
            <a:endParaRPr lang="en-US"/>
          </a:p>
        </p:txBody>
      </p:sp>
      <p:sp>
        <p:nvSpPr>
          <p:cNvPr id="28" name="TextBox 27">
            <a:extLst>
              <a:ext uri="{FF2B5EF4-FFF2-40B4-BE49-F238E27FC236}">
                <a16:creationId xmlns:a16="http://schemas.microsoft.com/office/drawing/2014/main" id="{360E689E-710C-43B7-AC2E-AAF43CFA042A}"/>
              </a:ext>
            </a:extLst>
          </p:cNvPr>
          <p:cNvSpPr txBox="1"/>
          <p:nvPr/>
        </p:nvSpPr>
        <p:spPr>
          <a:xfrm>
            <a:off x="7182760" y="5878380"/>
            <a:ext cx="2348564" cy="307777"/>
          </a:xfrm>
          <a:prstGeom prst="rect">
            <a:avLst/>
          </a:prstGeom>
          <a:noFill/>
        </p:spPr>
        <p:txBody>
          <a:bodyPr wrap="square" rtlCol="0">
            <a:spAutoFit/>
          </a:bodyPr>
          <a:lstStyle/>
          <a:p>
            <a:r>
              <a:rPr lang="en-US" sz="1400">
                <a:solidFill>
                  <a:srgbClr val="FF0000"/>
                </a:solidFill>
              </a:rPr>
              <a:t>Popular line notation</a:t>
            </a:r>
          </a:p>
        </p:txBody>
      </p:sp>
    </p:spTree>
    <p:extLst>
      <p:ext uri="{BB962C8B-B14F-4D97-AF65-F5344CB8AC3E}">
        <p14:creationId xmlns:p14="http://schemas.microsoft.com/office/powerpoint/2010/main" val="289159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2 – Descriptors and features for VS</a:t>
            </a:r>
            <a:endParaRPr lang="en-US"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382D359-DDD9-4E45-BD80-143876C52D29}"/>
              </a:ext>
            </a:extLst>
          </p:cNvPr>
          <p:cNvSpPr txBox="1"/>
          <p:nvPr/>
        </p:nvSpPr>
        <p:spPr>
          <a:xfrm>
            <a:off x="651932" y="1187597"/>
            <a:ext cx="6097604" cy="446276"/>
          </a:xfrm>
          <a:prstGeom prst="rect">
            <a:avLst/>
          </a:prstGeom>
          <a:noFill/>
        </p:spPr>
        <p:txBody>
          <a:bodyPr wrap="square">
            <a:spAutoFit/>
          </a:bodyPr>
          <a:lstStyle/>
          <a:p>
            <a:r>
              <a:rPr lang="en-US" sz="2300" b="1">
                <a:solidFill>
                  <a:srgbClr val="242021"/>
                </a:solidFill>
                <a:latin typeface="Arial" panose="020B0604020202020204" pitchFamily="34" charset="0"/>
                <a:cs typeface="Arial" panose="020B0604020202020204" pitchFamily="34" charset="0"/>
              </a:rPr>
              <a:t>Molecular</a:t>
            </a:r>
            <a:r>
              <a:rPr lang="en-US" sz="2300" b="1" i="0">
                <a:solidFill>
                  <a:srgbClr val="242021"/>
                </a:solidFill>
                <a:effectLst/>
                <a:latin typeface="Arial" panose="020B0604020202020204" pitchFamily="34" charset="0"/>
                <a:cs typeface="Arial" panose="020B0604020202020204" pitchFamily="34" charset="0"/>
              </a:rPr>
              <a:t> descriptors</a:t>
            </a:r>
            <a:r>
              <a:rPr lang="en-US" sz="2300" b="1">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90BD49EE-7C95-49F3-9476-59ED37E21F3D}"/>
              </a:ext>
            </a:extLst>
          </p:cNvPr>
          <p:cNvSpPr txBox="1"/>
          <p:nvPr/>
        </p:nvSpPr>
        <p:spPr>
          <a:xfrm>
            <a:off x="651932" y="1799924"/>
            <a:ext cx="11074630" cy="6555641"/>
          </a:xfrm>
          <a:prstGeom prst="rect">
            <a:avLst/>
          </a:prstGeom>
          <a:noFill/>
        </p:spPr>
        <p:txBody>
          <a:bodyPr wrap="square" rtlCol="0">
            <a:spAutoFit/>
          </a:bodyPr>
          <a:lstStyle/>
          <a:p>
            <a:pPr marL="285750" indent="-285750">
              <a:buFontTx/>
              <a:buChar char="-"/>
            </a:pPr>
            <a:r>
              <a:rPr lang="en-US" sz="2100">
                <a:latin typeface="Arial" panose="020B0604020202020204" pitchFamily="34" charset="0"/>
                <a:cs typeface="Arial" panose="020B0604020202020204" pitchFamily="34" charset="0"/>
              </a:rPr>
              <a:t>Representative Numerical/feature vectors for compounds </a:t>
            </a:r>
          </a:p>
          <a:p>
            <a:pPr marL="285750" indent="-285750">
              <a:buFontTx/>
              <a:buChar char="-"/>
            </a:pPr>
            <a:r>
              <a:rPr lang="en-US" sz="2100">
                <a:latin typeface="Arial" panose="020B0604020202020204" pitchFamily="34" charset="0"/>
                <a:cs typeface="Arial" panose="020B0604020202020204" pitchFamily="34" charset="0"/>
              </a:rPr>
              <a:t>Generated by algorithms based on the geometrical, structural and physiochemical (hóa lí) properties</a:t>
            </a:r>
          </a:p>
          <a:p>
            <a:pPr marL="285750" indent="-285750">
              <a:buFontTx/>
              <a:buChar char="-"/>
            </a:pPr>
            <a:r>
              <a:rPr lang="en-US" sz="2100">
                <a:solidFill>
                  <a:srgbClr val="242021"/>
                </a:solidFill>
                <a:latin typeface="Arial" panose="020B0604020202020204" pitchFamily="34" charset="0"/>
                <a:cs typeface="Arial" panose="020B0604020202020204" pitchFamily="34" charset="0"/>
              </a:rPr>
              <a:t>C</a:t>
            </a:r>
            <a:r>
              <a:rPr lang="en-US" sz="2100" b="0" i="0">
                <a:solidFill>
                  <a:srgbClr val="242021"/>
                </a:solidFill>
                <a:effectLst/>
                <a:latin typeface="Arial" panose="020B0604020202020204" pitchFamily="34" charset="0"/>
                <a:cs typeface="Arial" panose="020B0604020202020204" pitchFamily="34" charset="0"/>
              </a:rPr>
              <a:t>ategorized based on the dimensionality of the included information</a:t>
            </a:r>
            <a:r>
              <a:rPr lang="en-US" sz="2100">
                <a:latin typeface="Arial" panose="020B0604020202020204" pitchFamily="34" charset="0"/>
                <a:cs typeface="Arial" panose="020B0604020202020204" pitchFamily="34" charset="0"/>
              </a:rPr>
              <a:t> </a:t>
            </a:r>
          </a:p>
          <a:p>
            <a:pPr marL="285750" indent="-285750">
              <a:buFontTx/>
              <a:buChar char="-"/>
            </a:pPr>
            <a:r>
              <a:rPr lang="en-US" sz="2100" b="0" i="0">
                <a:solidFill>
                  <a:srgbClr val="242021"/>
                </a:solidFill>
                <a:effectLst/>
                <a:latin typeface="Arial" panose="020B0604020202020204" pitchFamily="34" charset="0"/>
                <a:cs typeface="Arial" panose="020B0604020202020204" pitchFamily="34" charset="0"/>
              </a:rPr>
              <a:t>Fingerprints (sub-group of M.d, represent: chemical bonds, structural fragments, functional groups &amp; connectivity pathways) </a:t>
            </a:r>
            <a:endParaRPr lang="en-US" sz="2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100" b="0" i="0">
                <a:solidFill>
                  <a:srgbClr val="242021"/>
                </a:solidFill>
                <a:effectLst/>
                <a:latin typeface="Arial" panose="020B0604020202020204" pitchFamily="34" charset="0"/>
                <a:cs typeface="Arial" panose="020B0604020202020204" pitchFamily="34" charset="0"/>
              </a:rPr>
              <a:t>(i.e. binary vectors), where each dimension of the vector represents presence (1) or absence (0) of a particular property.</a:t>
            </a:r>
            <a:r>
              <a:rPr lang="en-US" sz="2100">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endParaRPr lang="en-US" sz="2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2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100" b="0" i="0">
                <a:solidFill>
                  <a:srgbClr val="242021"/>
                </a:solidFill>
                <a:effectLst/>
                <a:latin typeface="Arial" panose="020B0604020202020204" pitchFamily="34" charset="0"/>
                <a:cs typeface="Arial" panose="020B0604020202020204" pitchFamily="34" charset="0"/>
              </a:rPr>
              <a:t>Combination of multiple fingerprints provided the best performance</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r>
              <a:rPr lang="en-US" sz="2100">
                <a:latin typeface="Arial" panose="020B0604020202020204" pitchFamily="34" charset="0"/>
                <a:cs typeface="Arial" panose="020B0604020202020204" pitchFamily="34" charset="0"/>
              </a:rPr>
              <a:t>4 classes: </a:t>
            </a:r>
            <a:r>
              <a:rPr lang="en-US" sz="2100" b="0" i="0">
                <a:solidFill>
                  <a:srgbClr val="242021"/>
                </a:solidFill>
                <a:effectLst/>
                <a:latin typeface="Arial" panose="020B0604020202020204" pitchFamily="34" charset="0"/>
                <a:cs typeface="Arial" panose="020B0604020202020204" pitchFamily="34" charset="0"/>
              </a:rPr>
              <a:t>circular fingerprints, circular fingerprints considering counts, path-based and keyed fingerprints and pharmacophoric descriptors</a:t>
            </a:r>
            <a:r>
              <a:rPr lang="en-US" sz="2100">
                <a:latin typeface="Arial" panose="020B0604020202020204" pitchFamily="34" charset="0"/>
                <a:cs typeface="Arial" panose="020B0604020202020204" pitchFamily="34" charset="0"/>
              </a:rPr>
              <a:t>  [69]</a:t>
            </a:r>
          </a:p>
          <a:p>
            <a:pPr lvl="1"/>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a:p>
            <a:pPr marL="285750" indent="-285750">
              <a:buFontTx/>
              <a:buChar char="-"/>
            </a:pPr>
            <a:endParaRPr lang="en-US" sz="2100">
              <a:latin typeface="Arial" panose="020B0604020202020204" pitchFamily="34" charset="0"/>
              <a:cs typeface="Arial" panose="020B0604020202020204" pitchFamily="34" charset="0"/>
            </a:endParaRPr>
          </a:p>
          <a:p>
            <a:pPr marL="285750" indent="-285750">
              <a:buFontTx/>
              <a:buChar char="-"/>
            </a:pPr>
            <a:endParaRPr lang="en-US" sz="21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1DB21B-3857-47EE-9FAE-08268E876059}"/>
              </a:ext>
            </a:extLst>
          </p:cNvPr>
          <p:cNvPicPr>
            <a:picLocks noChangeAspect="1"/>
          </p:cNvPicPr>
          <p:nvPr/>
        </p:nvPicPr>
        <p:blipFill>
          <a:blip r:embed="rId3"/>
          <a:stretch>
            <a:fillRect/>
          </a:stretch>
        </p:blipFill>
        <p:spPr>
          <a:xfrm>
            <a:off x="6334253" y="4112277"/>
            <a:ext cx="4797125" cy="1211466"/>
          </a:xfrm>
          <a:prstGeom prst="rect">
            <a:avLst/>
          </a:prstGeom>
        </p:spPr>
      </p:pic>
    </p:spTree>
    <p:extLst>
      <p:ext uri="{BB962C8B-B14F-4D97-AF65-F5344CB8AC3E}">
        <p14:creationId xmlns:p14="http://schemas.microsoft.com/office/powerpoint/2010/main" val="585458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2 – Descriptors and features for VS</a:t>
            </a:r>
            <a:endParaRPr lang="en-US"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382D359-DDD9-4E45-BD80-143876C52D29}"/>
              </a:ext>
            </a:extLst>
          </p:cNvPr>
          <p:cNvSpPr txBox="1"/>
          <p:nvPr/>
        </p:nvSpPr>
        <p:spPr>
          <a:xfrm>
            <a:off x="719396" y="1236511"/>
            <a:ext cx="6097604" cy="400110"/>
          </a:xfrm>
          <a:prstGeom prst="rect">
            <a:avLst/>
          </a:prstGeom>
          <a:noFill/>
        </p:spPr>
        <p:txBody>
          <a:bodyPr wrap="square">
            <a:spAutoFit/>
          </a:bodyPr>
          <a:lstStyle/>
          <a:p>
            <a:r>
              <a:rPr lang="en-US" sz="2000" b="1">
                <a:solidFill>
                  <a:srgbClr val="242021"/>
                </a:solidFill>
                <a:latin typeface="AdvOTbf7bbdaa"/>
              </a:rPr>
              <a:t>Molecular</a:t>
            </a:r>
            <a:r>
              <a:rPr lang="en-US" sz="2000" b="1" i="0">
                <a:solidFill>
                  <a:srgbClr val="242021"/>
                </a:solidFill>
                <a:effectLst/>
                <a:latin typeface="AdvOTbf7bbdaa"/>
              </a:rPr>
              <a:t> descriptors</a:t>
            </a:r>
            <a:r>
              <a:rPr lang="en-US" sz="2000" b="1"/>
              <a:t> </a:t>
            </a:r>
          </a:p>
        </p:txBody>
      </p:sp>
      <p:pic>
        <p:nvPicPr>
          <p:cNvPr id="28" name="Picture 27">
            <a:extLst>
              <a:ext uri="{FF2B5EF4-FFF2-40B4-BE49-F238E27FC236}">
                <a16:creationId xmlns:a16="http://schemas.microsoft.com/office/drawing/2014/main" id="{1F5E5F1C-D04F-43FD-90B9-06A69B8B608D}"/>
              </a:ext>
            </a:extLst>
          </p:cNvPr>
          <p:cNvPicPr>
            <a:picLocks noChangeAspect="1"/>
          </p:cNvPicPr>
          <p:nvPr/>
        </p:nvPicPr>
        <p:blipFill>
          <a:blip r:embed="rId3"/>
          <a:stretch>
            <a:fillRect/>
          </a:stretch>
        </p:blipFill>
        <p:spPr>
          <a:xfrm>
            <a:off x="-38271" y="1236511"/>
            <a:ext cx="12192000" cy="5355706"/>
          </a:xfrm>
          <a:prstGeom prst="rect">
            <a:avLst/>
          </a:prstGeom>
        </p:spPr>
      </p:pic>
    </p:spTree>
    <p:extLst>
      <p:ext uri="{BB962C8B-B14F-4D97-AF65-F5344CB8AC3E}">
        <p14:creationId xmlns:p14="http://schemas.microsoft.com/office/powerpoint/2010/main" val="129166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3 – Libraries and toolkits for VS</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AFBE02-DDC5-44F1-BBF4-38D8146A7208}"/>
              </a:ext>
            </a:extLst>
          </p:cNvPr>
          <p:cNvSpPr txBox="1"/>
          <p:nvPr/>
        </p:nvSpPr>
        <p:spPr>
          <a:xfrm>
            <a:off x="838201" y="2000071"/>
            <a:ext cx="9012768" cy="1200329"/>
          </a:xfrm>
          <a:prstGeom prst="rect">
            <a:avLst/>
          </a:prstGeom>
          <a:noFill/>
        </p:spPr>
        <p:txBody>
          <a:bodyPr wrap="square" rtlCol="0">
            <a:spAutoFit/>
          </a:bodyPr>
          <a:lstStyle/>
          <a:p>
            <a:r>
              <a:rPr lang="en-US">
                <a:solidFill>
                  <a:srgbClr val="242021"/>
                </a:solidFill>
                <a:latin typeface="AdvOTbf7bbdaa"/>
              </a:rPr>
              <a:t>- C</a:t>
            </a:r>
            <a:r>
              <a:rPr lang="en-US" sz="1800" b="0" i="0">
                <a:solidFill>
                  <a:srgbClr val="242021"/>
                </a:solidFill>
                <a:effectLst/>
                <a:latin typeface="AdvOTbf7bbdaa"/>
              </a:rPr>
              <a:t>onstruction of molecular descriptor</a:t>
            </a:r>
            <a:r>
              <a:rPr lang="en-US"/>
              <a:t> </a:t>
            </a:r>
            <a:br>
              <a:rPr lang="en-US"/>
            </a:br>
            <a:r>
              <a:rPr lang="en-US"/>
              <a:t>- Interconversion between two different representations, calculation of pairwise molecular similaritie</a:t>
            </a:r>
          </a:p>
          <a:p>
            <a:r>
              <a:rPr lang="en-US"/>
              <a:t>- Applications of various statistical and machine learning algorithms for DTI prediction</a:t>
            </a:r>
          </a:p>
        </p:txBody>
      </p:sp>
      <p:sp>
        <p:nvSpPr>
          <p:cNvPr id="4" name="TextBox 3">
            <a:extLst>
              <a:ext uri="{FF2B5EF4-FFF2-40B4-BE49-F238E27FC236}">
                <a16:creationId xmlns:a16="http://schemas.microsoft.com/office/drawing/2014/main" id="{9E9CFE8C-FDC6-4907-8CF5-6BDE90CEC910}"/>
              </a:ext>
            </a:extLst>
          </p:cNvPr>
          <p:cNvSpPr txBox="1"/>
          <p:nvPr/>
        </p:nvSpPr>
        <p:spPr>
          <a:xfrm>
            <a:off x="865715" y="5642062"/>
            <a:ext cx="10274300" cy="1754326"/>
          </a:xfrm>
          <a:prstGeom prst="rect">
            <a:avLst/>
          </a:prstGeom>
          <a:noFill/>
        </p:spPr>
        <p:txBody>
          <a:bodyPr wrap="square" rtlCol="0">
            <a:spAutoFit/>
          </a:bodyPr>
          <a:lstStyle/>
          <a:p>
            <a:r>
              <a:rPr lang="en-US"/>
              <a:t>Table 4 </a:t>
            </a:r>
            <a:r>
              <a:rPr lang="en-US" sz="1800" b="0" i="0">
                <a:solidFill>
                  <a:srgbClr val="242021"/>
                </a:solidFill>
                <a:effectLst/>
              </a:rPr>
              <a:t>. Libraries and toolkits for cheminformatics</a:t>
            </a:r>
            <a:r>
              <a:rPr lang="en-US" sz="1800"/>
              <a:t> </a:t>
            </a:r>
          </a:p>
          <a:p>
            <a:r>
              <a:rPr lang="en-US" sz="1800"/>
              <a:t>Table 5. </a:t>
            </a:r>
            <a:r>
              <a:rPr lang="en-US" sz="1800" b="0" i="0">
                <a:solidFill>
                  <a:srgbClr val="242021"/>
                </a:solidFill>
                <a:effectLst/>
              </a:rPr>
              <a:t>Libraries and toolkits for  protein analysis (including VS)</a:t>
            </a:r>
          </a:p>
          <a:p>
            <a:r>
              <a:rPr lang="en-US" sz="1800" b="0" i="0">
                <a:solidFill>
                  <a:srgbClr val="242021"/>
                </a:solidFill>
                <a:effectLst/>
                <a:latin typeface="AdvOT1ab0d708.B"/>
              </a:rPr>
              <a:t>Table 6. </a:t>
            </a:r>
            <a:r>
              <a:rPr lang="en-US" sz="1800" b="0" i="0">
                <a:solidFill>
                  <a:srgbClr val="242021"/>
                </a:solidFill>
                <a:effectLst/>
                <a:latin typeface="AdvOTbf7bbdaa"/>
              </a:rPr>
              <a:t>Open access web services, online tools and data sets provided in the reviewed VS   studies</a:t>
            </a:r>
            <a:r>
              <a:rPr lang="en-US"/>
              <a:t> </a:t>
            </a:r>
            <a:br>
              <a:rPr lang="en-US"/>
            </a:br>
            <a:br>
              <a:rPr lang="en-US" sz="1800"/>
            </a:br>
            <a:endParaRPr lang="en-US" sz="1800"/>
          </a:p>
          <a:p>
            <a:endParaRPr lang="en-US"/>
          </a:p>
        </p:txBody>
      </p:sp>
      <p:sp>
        <p:nvSpPr>
          <p:cNvPr id="10" name="TextBox 9">
            <a:extLst>
              <a:ext uri="{FF2B5EF4-FFF2-40B4-BE49-F238E27FC236}">
                <a16:creationId xmlns:a16="http://schemas.microsoft.com/office/drawing/2014/main" id="{4174DB2B-5F6C-4023-95CD-CC36BC0FA435}"/>
              </a:ext>
            </a:extLst>
          </p:cNvPr>
          <p:cNvSpPr txBox="1"/>
          <p:nvPr/>
        </p:nvSpPr>
        <p:spPr>
          <a:xfrm>
            <a:off x="838201" y="1446073"/>
            <a:ext cx="6096000" cy="646331"/>
          </a:xfrm>
          <a:prstGeom prst="rect">
            <a:avLst/>
          </a:prstGeom>
          <a:noFill/>
        </p:spPr>
        <p:txBody>
          <a:bodyPr wrap="square">
            <a:spAutoFit/>
          </a:bodyPr>
          <a:lstStyle/>
          <a:p>
            <a:r>
              <a:rPr lang="en-US" sz="1800" b="0" i="0">
                <a:solidFill>
                  <a:srgbClr val="242021"/>
                </a:solidFill>
                <a:effectLst/>
              </a:rPr>
              <a:t>Libraries and toolkits help for:</a:t>
            </a:r>
            <a:endParaRPr lang="en-US"/>
          </a:p>
          <a:p>
            <a:endParaRPr lang="en-US"/>
          </a:p>
        </p:txBody>
      </p:sp>
    </p:spTree>
    <p:extLst>
      <p:ext uri="{BB962C8B-B14F-4D97-AF65-F5344CB8AC3E}">
        <p14:creationId xmlns:p14="http://schemas.microsoft.com/office/powerpoint/2010/main" val="189162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4 – Compound and bioactivity databases, </a:t>
            </a:r>
            <a:br>
              <a:rPr lang="en-US" sz="3000">
                <a:latin typeface="Arial" panose="020B0604020202020204" pitchFamily="34" charset="0"/>
                <a:cs typeface="Arial" panose="020B0604020202020204" pitchFamily="34" charset="0"/>
              </a:rPr>
            </a:br>
            <a:r>
              <a:rPr lang="en-US" sz="3000">
                <a:latin typeface="Arial" panose="020B0604020202020204" pitchFamily="34" charset="0"/>
                <a:cs typeface="Arial" panose="020B0604020202020204" pitchFamily="34" charset="0"/>
              </a:rPr>
              <a:t>gold-standard data</a:t>
            </a:r>
            <a:endParaRPr lang="en-US" sz="3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D899035-EB3E-435A-BC0D-B30F19490D61}"/>
              </a:ext>
            </a:extLst>
          </p:cNvPr>
          <p:cNvSpPr txBox="1"/>
          <p:nvPr/>
        </p:nvSpPr>
        <p:spPr>
          <a:xfrm>
            <a:off x="594781" y="861184"/>
            <a:ext cx="10790768" cy="5909310"/>
          </a:xfrm>
          <a:prstGeom prst="rect">
            <a:avLst/>
          </a:prstGeom>
          <a:noFill/>
        </p:spPr>
        <p:txBody>
          <a:bodyPr wrap="square">
            <a:spAutoFit/>
          </a:bodyPr>
          <a:lstStyle/>
          <a:p>
            <a:pPr marL="285750" indent="-285750">
              <a:buFontTx/>
              <a:buChar char="-"/>
            </a:pPr>
            <a:endParaRPr lang="en-US" sz="1800" b="0" i="0">
              <a:solidFill>
                <a:srgbClr val="242021"/>
              </a:solidFill>
              <a:effectLst/>
              <a:latin typeface="AdvOTbf7bbdaa"/>
            </a:endParaRPr>
          </a:p>
          <a:p>
            <a:pPr marL="285750" indent="-285750">
              <a:buFontTx/>
              <a:buChar char="-"/>
            </a:pPr>
            <a:r>
              <a:rPr lang="en-US" sz="1800" b="0" i="0">
                <a:solidFill>
                  <a:srgbClr val="242021"/>
                </a:solidFill>
                <a:effectLst/>
                <a:latin typeface="AdvOTbf7bbdaa"/>
              </a:rPr>
              <a:t>A chemical/compound database (contains 2D and 3D structures, physical and chemical attributes, molecular descriptors, side effects &amp; clinical information, targets, activity measurements</a:t>
            </a:r>
            <a:r>
              <a:rPr lang="en-US"/>
              <a:t> </a:t>
            </a:r>
          </a:p>
          <a:p>
            <a:pPr marL="285750" indent="-285750">
              <a:buFontTx/>
              <a:buChar char="-"/>
            </a:pPr>
            <a:r>
              <a:rPr lang="en-US" sz="1800" b="0" i="0">
                <a:solidFill>
                  <a:srgbClr val="242021"/>
                </a:solidFill>
                <a:effectLst/>
                <a:latin typeface="AdvOTbf7bbdaa"/>
              </a:rPr>
              <a:t>Databases: common properties, also complement each other by providing different features.</a:t>
            </a:r>
            <a:br>
              <a:rPr lang="en-US"/>
            </a:br>
            <a:br>
              <a:rPr lang="en-US"/>
            </a:br>
            <a:br>
              <a:rPr lang="en-US"/>
            </a:br>
            <a:br>
              <a:rPr lang="en-US"/>
            </a:br>
            <a:br>
              <a:rPr lang="en-US"/>
            </a:br>
            <a:br>
              <a:rPr lang="en-US"/>
            </a:br>
            <a:br>
              <a:rPr lang="en-US"/>
            </a:br>
            <a:br>
              <a:rPr lang="en-US"/>
            </a:br>
            <a:br>
              <a:rPr lang="en-US"/>
            </a:br>
            <a:r>
              <a:rPr lang="en-US"/>
              <a:t> </a:t>
            </a:r>
            <a:br>
              <a:rPr lang="en-US"/>
            </a:br>
            <a:br>
              <a:rPr lang="en-US"/>
            </a:br>
            <a:br>
              <a:rPr lang="en-US"/>
            </a:br>
            <a:br>
              <a:rPr lang="en-US"/>
            </a:br>
            <a:br>
              <a:rPr lang="en-US"/>
            </a:br>
            <a:br>
              <a:rPr lang="en-US"/>
            </a:br>
            <a:br>
              <a:rPr lang="en-US"/>
            </a:br>
            <a:br>
              <a:rPr lang="en-US"/>
            </a:br>
            <a:endParaRPr lang="en-US"/>
          </a:p>
        </p:txBody>
      </p:sp>
      <p:graphicFrame>
        <p:nvGraphicFramePr>
          <p:cNvPr id="8" name="Table 10">
            <a:extLst>
              <a:ext uri="{FF2B5EF4-FFF2-40B4-BE49-F238E27FC236}">
                <a16:creationId xmlns:a16="http://schemas.microsoft.com/office/drawing/2014/main" id="{7F68419A-69C0-4946-82F5-66864706FE10}"/>
              </a:ext>
            </a:extLst>
          </p:cNvPr>
          <p:cNvGraphicFramePr>
            <a:graphicFrameLocks noGrp="1"/>
          </p:cNvGraphicFramePr>
          <p:nvPr>
            <p:extLst>
              <p:ext uri="{D42A27DB-BD31-4B8C-83A1-F6EECF244321}">
                <p14:modId xmlns:p14="http://schemas.microsoft.com/office/powerpoint/2010/main" val="3012658585"/>
              </p:ext>
            </p:extLst>
          </p:nvPr>
        </p:nvGraphicFramePr>
        <p:xfrm>
          <a:off x="417784" y="2149278"/>
          <a:ext cx="11603568" cy="4610100"/>
        </p:xfrm>
        <a:graphic>
          <a:graphicData uri="http://schemas.openxmlformats.org/drawingml/2006/table">
            <a:tbl>
              <a:tblPr firstRow="1" bandRow="1">
                <a:tableStyleId>{5C22544A-7EE6-4342-B048-85BDC9FD1C3A}</a:tableStyleId>
              </a:tblPr>
              <a:tblGrid>
                <a:gridCol w="1611480">
                  <a:extLst>
                    <a:ext uri="{9D8B030D-6E8A-4147-A177-3AD203B41FA5}">
                      <a16:colId xmlns:a16="http://schemas.microsoft.com/office/drawing/2014/main" val="2574886191"/>
                    </a:ext>
                  </a:extLst>
                </a:gridCol>
                <a:gridCol w="9992088">
                  <a:extLst>
                    <a:ext uri="{9D8B030D-6E8A-4147-A177-3AD203B41FA5}">
                      <a16:colId xmlns:a16="http://schemas.microsoft.com/office/drawing/2014/main" val="2134079607"/>
                    </a:ext>
                  </a:extLst>
                </a:gridCol>
              </a:tblGrid>
              <a:tr h="0">
                <a:tc>
                  <a:txBody>
                    <a:bodyPr/>
                    <a:lstStyle/>
                    <a:p>
                      <a:r>
                        <a:rPr lang="en-US">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0696722"/>
                  </a:ext>
                </a:extLst>
              </a:tr>
              <a:tr h="267083">
                <a:tc>
                  <a:txBody>
                    <a:bodyPr/>
                    <a:lstStyle/>
                    <a:p>
                      <a:r>
                        <a:rPr lang="en-US" b="1"/>
                        <a:t>PubChem</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Largest, retrieved from HTS experiments</a:t>
                      </a:r>
                      <a:r>
                        <a:rPr lang="en-US"/>
                        <a:t>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2894900"/>
                  </a:ext>
                </a:extLst>
              </a:tr>
              <a:tr h="640999">
                <a:tc>
                  <a:txBody>
                    <a:bodyPr/>
                    <a:lstStyle/>
                    <a:p>
                      <a:r>
                        <a:rPr lang="en-US" sz="1400" b="1" i="0">
                          <a:solidFill>
                            <a:srgbClr val="242021"/>
                          </a:solidFill>
                          <a:effectLst/>
                          <a:latin typeface="AdvOTbf7bbdaa"/>
                        </a:rPr>
                        <a:t>ChEMBL</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curated by experts from the literature in comprehensive &gt;&gt; make more reliable,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a:solidFill>
                            <a:srgbClr val="242021"/>
                          </a:solidFill>
                          <a:effectLst/>
                          <a:latin typeface="AdvOTbf7bbdaa"/>
                        </a:rPr>
                        <a:t>categorizes targets as ‘Single Protein’, ‘Protein Family’ and ‘Protein Complex’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a:solidFill>
                            <a:srgbClr val="242021"/>
                          </a:solidFill>
                          <a:effectLst/>
                          <a:latin typeface="AdvOTbf7bbdaa"/>
                        </a:rPr>
                        <a:t>assigns a confidence score to state the specificity of compound activity</a:t>
                      </a:r>
                      <a:r>
                        <a:rPr lang="en-US"/>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3097728"/>
                  </a:ext>
                </a:extLst>
              </a:tr>
              <a:tr h="292074">
                <a:tc>
                  <a:txBody>
                    <a:bodyPr/>
                    <a:lstStyle/>
                    <a:p>
                      <a:r>
                        <a:rPr lang="en-US" sz="1400" b="1" i="0">
                          <a:solidFill>
                            <a:srgbClr val="242021"/>
                          </a:solidFill>
                          <a:effectLst/>
                          <a:latin typeface="AdvOTbf7bbdaa"/>
                        </a:rPr>
                        <a:t>BindingDB</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contains</a:t>
                      </a:r>
                      <a:r>
                        <a:rPr lang="en-US"/>
                        <a:t> e</a:t>
                      </a:r>
                      <a:r>
                        <a:rPr lang="en-US" sz="1400" b="0" i="0">
                          <a:solidFill>
                            <a:srgbClr val="242021"/>
                          </a:solidFill>
                          <a:effectLst/>
                          <a:latin typeface="AdvOTbf7bbdaa"/>
                        </a:rPr>
                        <a:t>xperimentally validated bioactivity values of compound-target &gt;&gt; provide validation datasets for computational drug design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3426682"/>
                  </a:ext>
                </a:extLst>
              </a:tr>
              <a:tr h="454041">
                <a:tc>
                  <a:txBody>
                    <a:bodyPr/>
                    <a:lstStyle/>
                    <a:p>
                      <a:r>
                        <a:rPr lang="en-US" sz="1400" b="1" i="0">
                          <a:solidFill>
                            <a:srgbClr val="242021"/>
                          </a:solidFill>
                          <a:effectLst/>
                          <a:latin typeface="AdvOTbf7bbdaa"/>
                        </a:rPr>
                        <a:t>BindingMoad</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small-scale, 3D structures of proteins and their ligand annotations for related protein-ligand interactions</a:t>
                      </a:r>
                      <a:r>
                        <a:rPr lang="en-US"/>
                        <a:t> </a:t>
                      </a:r>
                    </a:p>
                    <a:p>
                      <a:r>
                        <a:rPr lang="en-US"/>
                        <a:t>&gt;&gt; c</a:t>
                      </a:r>
                      <a:r>
                        <a:rPr lang="en-US" sz="1400" b="0" i="0">
                          <a:solidFill>
                            <a:srgbClr val="242021"/>
                          </a:solidFill>
                          <a:effectLst/>
                          <a:latin typeface="AdvOTbf7bbdaa"/>
                        </a:rPr>
                        <a:t>onvenient to be employed for the structure-based VS approaches</a:t>
                      </a:r>
                      <a:r>
                        <a:rPr lang="en-US"/>
                        <a:t>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5089126"/>
                  </a:ext>
                </a:extLst>
              </a:tr>
              <a:tr h="640999">
                <a:tc>
                  <a:txBody>
                    <a:bodyPr/>
                    <a:lstStyle/>
                    <a:p>
                      <a:r>
                        <a:rPr lang="en-US" sz="1400" b="1" i="0">
                          <a:solidFill>
                            <a:srgbClr val="242021"/>
                          </a:solidFill>
                          <a:effectLst/>
                          <a:latin typeface="AdvOTbf7bbdaa"/>
                        </a:rPr>
                        <a:t>KEGG</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understanding functional hierarchies of biological events (molecular interactions, pathways and disease mechanisms from molecular-level information of genes and genomes extracted from large-scale data sets of genome sequencing or other highthroughput experimental techniques)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2258664"/>
                  </a:ext>
                </a:extLst>
              </a:tr>
              <a:tr h="454041">
                <a:tc>
                  <a:txBody>
                    <a:bodyPr/>
                    <a:lstStyle/>
                    <a:p>
                      <a:r>
                        <a:rPr lang="en-US" b="1">
                          <a:solidFill>
                            <a:srgbClr val="242021"/>
                          </a:solidFill>
                          <a:latin typeface="AdvOTbf7bbdaa"/>
                        </a:rPr>
                        <a:t>DrugBank</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smallscale,</a:t>
                      </a:r>
                      <a:r>
                        <a:rPr lang="en-US">
                          <a:solidFill>
                            <a:srgbClr val="242021"/>
                          </a:solidFill>
                          <a:latin typeface="AdvOTbf7bbdaa"/>
                        </a:rPr>
                        <a:t> </a:t>
                      </a:r>
                      <a:r>
                        <a:rPr lang="en-US" sz="1400" b="0" i="0">
                          <a:solidFill>
                            <a:srgbClr val="242021"/>
                          </a:solidFill>
                          <a:effectLst/>
                          <a:latin typeface="AdvOTbf7bbdaa"/>
                        </a:rPr>
                        <a:t>approved and experimental drugs along with their target associations</a:t>
                      </a:r>
                      <a:r>
                        <a:rPr lang="en-US"/>
                        <a:t> (sự kết hợp), cover almost all aspects of drugs &gt;&gt; </a:t>
                      </a:r>
                      <a:r>
                        <a:rPr lang="en-US" sz="1400" b="0" i="0">
                          <a:solidFill>
                            <a:srgbClr val="242021"/>
                          </a:solidFill>
                          <a:effectLst/>
                          <a:latin typeface="AdvOTbf7bbdaa"/>
                        </a:rPr>
                        <a:t>used in test sets for novel large-scale VS methods</a:t>
                      </a:r>
                      <a:r>
                        <a:rPr lang="en-US"/>
                        <a:t>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9298027"/>
                  </a:ext>
                </a:extLst>
              </a:tr>
              <a:tr h="267083">
                <a:tc>
                  <a:txBody>
                    <a:bodyPr/>
                    <a:lstStyle/>
                    <a:p>
                      <a:r>
                        <a:rPr lang="en-US" b="1"/>
                        <a:t>SIDER &amp; </a:t>
                      </a:r>
                      <a:r>
                        <a:rPr lang="en-US" sz="1400" b="1" i="0">
                          <a:solidFill>
                            <a:srgbClr val="242021"/>
                          </a:solidFill>
                          <a:effectLst/>
                          <a:latin typeface="AdvOTbf7bbdaa"/>
                        </a:rPr>
                        <a:t>STITCH</a:t>
                      </a: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side effect information, compound-targ</a:t>
                      </a:r>
                      <a:r>
                        <a:rPr lang="en-US">
                          <a:solidFill>
                            <a:srgbClr val="242021"/>
                          </a:solidFill>
                          <a:latin typeface="AdvOTbf7bbdaa"/>
                        </a:rPr>
                        <a:t>et interaction under biological network point of view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2697529"/>
                  </a:ext>
                </a:extLst>
              </a:tr>
              <a:tr h="260406">
                <a:tc>
                  <a:txBody>
                    <a:bodyPr/>
                    <a:lstStyle/>
                    <a:p>
                      <a:r>
                        <a:rPr lang="en-US" b="1"/>
                        <a:t>DCDB</a:t>
                      </a: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drug combinations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8801838"/>
                  </a:ext>
                </a:extLst>
              </a:tr>
              <a:tr h="267083">
                <a:tc>
                  <a:txBody>
                    <a:bodyPr/>
                    <a:lstStyle/>
                    <a:p>
                      <a:r>
                        <a:rPr lang="en-US" b="1"/>
                        <a:t>HMDB</a:t>
                      </a:r>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a:solidFill>
                            <a:srgbClr val="242021"/>
                          </a:solidFill>
                          <a:effectLst/>
                          <a:latin typeface="AdvOTbf7bbdaa"/>
                        </a:rPr>
                        <a:t>human metabolites</a:t>
                      </a:r>
                      <a:r>
                        <a:rPr lang="en-US"/>
                        <a:t> </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6746976"/>
                  </a:ext>
                </a:extLst>
              </a:tr>
              <a:tr h="260406">
                <a:tc>
                  <a:txBody>
                    <a:bodyPr/>
                    <a:lstStyle/>
                    <a:p>
                      <a:r>
                        <a:rPr lang="en-US" b="1">
                          <a:solidFill>
                            <a:schemeClr val="tx1"/>
                          </a:solidFill>
                        </a:rPr>
                        <a:t>T3DB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Toxic substances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4457629"/>
                  </a:ext>
                </a:extLst>
              </a:tr>
            </a:tbl>
          </a:graphicData>
        </a:graphic>
      </p:graphicFrame>
    </p:spTree>
    <p:extLst>
      <p:ext uri="{BB962C8B-B14F-4D97-AF65-F5344CB8AC3E}">
        <p14:creationId xmlns:p14="http://schemas.microsoft.com/office/powerpoint/2010/main" val="3970654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4 – Compound and bioactivity databases, </a:t>
            </a:r>
            <a:br>
              <a:rPr lang="en-US" sz="3000">
                <a:latin typeface="Arial" panose="020B0604020202020204" pitchFamily="34" charset="0"/>
                <a:cs typeface="Arial" panose="020B0604020202020204" pitchFamily="34" charset="0"/>
              </a:rPr>
            </a:br>
            <a:r>
              <a:rPr lang="en-US" sz="3000">
                <a:latin typeface="Arial" panose="020B0604020202020204" pitchFamily="34" charset="0"/>
                <a:cs typeface="Arial" panose="020B0604020202020204" pitchFamily="34" charset="0"/>
              </a:rPr>
              <a:t>gold-standard data</a:t>
            </a:r>
            <a:endParaRPr lang="en-US" sz="3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D899035-EB3E-435A-BC0D-B30F19490D61}"/>
              </a:ext>
            </a:extLst>
          </p:cNvPr>
          <p:cNvSpPr txBox="1"/>
          <p:nvPr/>
        </p:nvSpPr>
        <p:spPr>
          <a:xfrm>
            <a:off x="1170516" y="1367056"/>
            <a:ext cx="10790768" cy="6463308"/>
          </a:xfrm>
          <a:prstGeom prst="rect">
            <a:avLst/>
          </a:prstGeom>
          <a:noFill/>
        </p:spPr>
        <p:txBody>
          <a:bodyPr wrap="square">
            <a:spAutoFit/>
          </a:bodyPr>
          <a:lstStyle/>
          <a:p>
            <a:r>
              <a:rPr lang="en-US" sz="1800" b="0" i="0">
                <a:solidFill>
                  <a:srgbClr val="242021"/>
                </a:solidFill>
                <a:effectLst/>
                <a:latin typeface="AdvOTbf7bbdaa"/>
              </a:rPr>
              <a:t>- A protein information database includes: protein sequences, physico-chemical, biochemical properties, detailed functional annotation and structural information </a:t>
            </a:r>
          </a:p>
          <a:p>
            <a:r>
              <a:rPr lang="en-US">
                <a:solidFill>
                  <a:srgbClr val="242021"/>
                </a:solidFill>
                <a:latin typeface="AdvOTbf7bbdaa"/>
              </a:rPr>
              <a:t>&gt;&gt; purpose: F</a:t>
            </a:r>
            <a:r>
              <a:rPr lang="en-US" sz="1800" b="0" i="0">
                <a:solidFill>
                  <a:srgbClr val="242021"/>
                </a:solidFill>
                <a:effectLst/>
                <a:latin typeface="AdvOTbf7bbdaa"/>
              </a:rPr>
              <a:t>unction prediction and drug discovery. </a:t>
            </a:r>
          </a:p>
          <a:p>
            <a:pPr marL="285750" indent="-285750">
              <a:buFontTx/>
              <a:buChar char="-"/>
            </a:pPr>
            <a:r>
              <a:rPr lang="en-US">
                <a:solidFill>
                  <a:srgbClr val="242021"/>
                </a:solidFill>
                <a:latin typeface="AdvOTbf7bbdaa"/>
              </a:rPr>
              <a:t>C</a:t>
            </a:r>
            <a:r>
              <a:rPr lang="en-US" sz="1800" b="0" i="0">
                <a:solidFill>
                  <a:srgbClr val="242021"/>
                </a:solidFill>
                <a:effectLst/>
                <a:latin typeface="AdvOTbf7bbdaa"/>
              </a:rPr>
              <a:t>ompound and target databases curated by expert scientists</a:t>
            </a:r>
            <a:r>
              <a:rPr lang="en-US"/>
              <a:t> </a:t>
            </a:r>
          </a:p>
          <a:p>
            <a:br>
              <a:rPr lang="en-US"/>
            </a:br>
            <a:br>
              <a:rPr lang="en-US"/>
            </a:br>
            <a:br>
              <a:rPr lang="en-US"/>
            </a:br>
            <a:br>
              <a:rPr lang="en-US"/>
            </a:br>
            <a:br>
              <a:rPr lang="en-US"/>
            </a:br>
            <a:br>
              <a:rPr lang="en-US"/>
            </a:br>
            <a:br>
              <a:rPr lang="en-US"/>
            </a:br>
            <a:br>
              <a:rPr lang="en-US"/>
            </a:br>
            <a:br>
              <a:rPr lang="en-US"/>
            </a:br>
            <a:br>
              <a:rPr lang="en-US"/>
            </a:br>
            <a:r>
              <a:rPr lang="en-US"/>
              <a:t> </a:t>
            </a:r>
            <a:br>
              <a:rPr lang="en-US"/>
            </a:br>
            <a:br>
              <a:rPr lang="en-US"/>
            </a:br>
            <a:br>
              <a:rPr lang="en-US"/>
            </a:br>
            <a:br>
              <a:rPr lang="en-US"/>
            </a:br>
            <a:br>
              <a:rPr lang="en-US"/>
            </a:br>
            <a:br>
              <a:rPr lang="en-US"/>
            </a:br>
            <a:br>
              <a:rPr lang="en-US"/>
            </a:br>
            <a:br>
              <a:rPr lang="en-US"/>
            </a:br>
            <a:endParaRPr lang="en-US"/>
          </a:p>
        </p:txBody>
      </p:sp>
      <p:graphicFrame>
        <p:nvGraphicFramePr>
          <p:cNvPr id="3" name="Table 3">
            <a:extLst>
              <a:ext uri="{FF2B5EF4-FFF2-40B4-BE49-F238E27FC236}">
                <a16:creationId xmlns:a16="http://schemas.microsoft.com/office/drawing/2014/main" id="{29867D1D-BBAB-4C72-BDD8-BB53A9C1A040}"/>
              </a:ext>
            </a:extLst>
          </p:cNvPr>
          <p:cNvGraphicFramePr>
            <a:graphicFrameLocks noGrp="1"/>
          </p:cNvGraphicFramePr>
          <p:nvPr>
            <p:extLst>
              <p:ext uri="{D42A27DB-BD31-4B8C-83A1-F6EECF244321}">
                <p14:modId xmlns:p14="http://schemas.microsoft.com/office/powerpoint/2010/main" val="1611367933"/>
              </p:ext>
            </p:extLst>
          </p:nvPr>
        </p:nvGraphicFramePr>
        <p:xfrm>
          <a:off x="1170516" y="2856270"/>
          <a:ext cx="9850968" cy="3484880"/>
        </p:xfrm>
        <a:graphic>
          <a:graphicData uri="http://schemas.openxmlformats.org/drawingml/2006/table">
            <a:tbl>
              <a:tblPr firstRow="1" bandRow="1">
                <a:tableStyleId>{5C22544A-7EE6-4342-B048-85BDC9FD1C3A}</a:tableStyleId>
              </a:tblPr>
              <a:tblGrid>
                <a:gridCol w="1600782">
                  <a:extLst>
                    <a:ext uri="{9D8B030D-6E8A-4147-A177-3AD203B41FA5}">
                      <a16:colId xmlns:a16="http://schemas.microsoft.com/office/drawing/2014/main" val="1004116661"/>
                    </a:ext>
                  </a:extLst>
                </a:gridCol>
                <a:gridCol w="8250186">
                  <a:extLst>
                    <a:ext uri="{9D8B030D-6E8A-4147-A177-3AD203B41FA5}">
                      <a16:colId xmlns:a16="http://schemas.microsoft.com/office/drawing/2014/main" val="2213130890"/>
                    </a:ext>
                  </a:extLst>
                </a:gridCol>
              </a:tblGrid>
              <a:tr h="370840">
                <a:tc>
                  <a:txBody>
                    <a:bodyPr/>
                    <a:lstStyle/>
                    <a:p>
                      <a:r>
                        <a:rPr lang="en-US" sz="1800">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a:solidFill>
                            <a:schemeClr val="tx1"/>
                          </a:solidFill>
                        </a:rPr>
                        <a:t>Feature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6638956"/>
                  </a:ext>
                </a:extLst>
              </a:tr>
              <a:tr h="370840">
                <a:tc>
                  <a:txBody>
                    <a:bodyPr/>
                    <a:lstStyle/>
                    <a:p>
                      <a:r>
                        <a:rPr lang="en-US" sz="1800" b="0" i="0" kern="1200">
                          <a:solidFill>
                            <a:schemeClr val="dk1"/>
                          </a:solidFill>
                          <a:effectLst/>
                          <a:latin typeface="+mn-lt"/>
                          <a:ea typeface="+mn-ea"/>
                          <a:cs typeface="+mn-cs"/>
                        </a:rPr>
                        <a:t>UniProt</a:t>
                      </a:r>
                      <a:r>
                        <a:rPr lang="en-US" sz="1800"/>
                        <a:t> </a:t>
                      </a:r>
                      <a:br>
                        <a:rPr lang="en-US" sz="1800"/>
                      </a:b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dk1"/>
                          </a:solidFill>
                          <a:effectLst/>
                          <a:latin typeface="+mn-lt"/>
                          <a:ea typeface="+mn-ea"/>
                          <a:cs typeface="+mn-cs"/>
                        </a:rPr>
                        <a:t>Comprehensive protein sequence and annotation, importing and organizing vast</a:t>
                      </a:r>
                      <a:br>
                        <a:rPr lang="en-US" sz="1800" b="0" i="0" kern="1200">
                          <a:solidFill>
                            <a:schemeClr val="dk1"/>
                          </a:solidFill>
                          <a:effectLst/>
                          <a:latin typeface="+mn-lt"/>
                          <a:ea typeface="+mn-ea"/>
                          <a:cs typeface="+mn-cs"/>
                        </a:rPr>
                      </a:br>
                      <a:r>
                        <a:rPr lang="en-US" sz="1800" b="0" i="0" kern="1200">
                          <a:solidFill>
                            <a:schemeClr val="dk1"/>
                          </a:solidFill>
                          <a:effectLst/>
                          <a:latin typeface="+mn-lt"/>
                          <a:ea typeface="+mn-ea"/>
                          <a:cs typeface="+mn-cs"/>
                        </a:rPr>
                        <a:t>amount of information from third-party protein resources</a:t>
                      </a:r>
                      <a:r>
                        <a:rPr lang="en-US" sz="1800"/>
                        <a:t> </a:t>
                      </a: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90171"/>
                  </a:ext>
                </a:extLst>
              </a:tr>
              <a:tr h="370840">
                <a:tc>
                  <a:txBody>
                    <a:bodyPr/>
                    <a:lstStyle/>
                    <a:p>
                      <a:r>
                        <a:rPr lang="en-US" sz="1800" b="0" i="0" kern="1200">
                          <a:solidFill>
                            <a:schemeClr val="dk1"/>
                          </a:solidFill>
                          <a:effectLst/>
                          <a:latin typeface="+mn-lt"/>
                          <a:ea typeface="+mn-ea"/>
                          <a:cs typeface="+mn-cs"/>
                        </a:rPr>
                        <a:t>PDB</a:t>
                      </a:r>
                      <a:r>
                        <a:rPr lang="en-US" sz="1800"/>
                        <a:t> </a:t>
                      </a: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dk1"/>
                          </a:solidFill>
                          <a:effectLst/>
                          <a:latin typeface="+mn-lt"/>
                          <a:ea typeface="+mn-ea"/>
                          <a:cs typeface="+mn-cs"/>
                        </a:rPr>
                        <a:t>experimental protein structure informatio</a:t>
                      </a:r>
                      <a:r>
                        <a:rPr lang="en-US" sz="1800"/>
                        <a:t> &gt;&gt; </a:t>
                      </a:r>
                      <a:r>
                        <a:rPr lang="en-US" sz="1800" b="0" i="0" kern="1200">
                          <a:solidFill>
                            <a:schemeClr val="dk1"/>
                          </a:solidFill>
                          <a:effectLst/>
                          <a:latin typeface="+mn-lt"/>
                          <a:ea typeface="+mn-ea"/>
                          <a:cs typeface="+mn-cs"/>
                        </a:rPr>
                        <a:t>structure-based VS studies, PCM</a:t>
                      </a: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319215"/>
                  </a:ext>
                </a:extLst>
              </a:tr>
              <a:tr h="370840">
                <a:tc>
                  <a:txBody>
                    <a:bodyPr/>
                    <a:lstStyle/>
                    <a:p>
                      <a:r>
                        <a:rPr lang="en-US" sz="1800" b="0" i="0" kern="1200">
                          <a:solidFill>
                            <a:schemeClr val="dk1"/>
                          </a:solidFill>
                          <a:effectLst/>
                          <a:latin typeface="+mn-lt"/>
                          <a:ea typeface="+mn-ea"/>
                          <a:cs typeface="+mn-cs"/>
                        </a:rPr>
                        <a:t>AAindex</a:t>
                      </a:r>
                      <a:r>
                        <a:rPr lang="en-US" sz="1800"/>
                        <a:t> </a:t>
                      </a:r>
                      <a:br>
                        <a:rPr lang="en-US" sz="1800"/>
                      </a:b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dk1"/>
                          </a:solidFill>
                          <a:effectLst/>
                          <a:latin typeface="+mn-lt"/>
                          <a:ea typeface="+mn-ea"/>
                          <a:cs typeface="+mn-cs"/>
                        </a:rPr>
                        <a:t>atabase of physico-chemical and biochemical properties of amino acids and a highly used  resource for VS</a:t>
                      </a:r>
                      <a:r>
                        <a:rPr lang="en-US" sz="1800"/>
                        <a:t> </a:t>
                      </a:r>
                      <a:br>
                        <a:rPr lang="en-US" sz="1800"/>
                      </a:b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008711"/>
                  </a:ext>
                </a:extLst>
              </a:tr>
              <a:tr h="370840">
                <a:tc>
                  <a:txBody>
                    <a:bodyPr/>
                    <a:lstStyle/>
                    <a:p>
                      <a:r>
                        <a:rPr lang="en-US" sz="1800" b="0" i="0" kern="1200">
                          <a:solidFill>
                            <a:schemeClr val="dk1"/>
                          </a:solidFill>
                          <a:effectLst/>
                          <a:latin typeface="+mn-lt"/>
                          <a:ea typeface="+mn-ea"/>
                          <a:cs typeface="+mn-cs"/>
                        </a:rPr>
                        <a:t>InterPro, Pfam, CATH and SCOP</a:t>
                      </a:r>
                      <a:r>
                        <a:rPr lang="en-US" sz="1800"/>
                        <a:t> </a:t>
                      </a:r>
                      <a:br>
                        <a:rPr lang="en-US" sz="1800"/>
                      </a:b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dk1"/>
                          </a:solidFill>
                          <a:effectLst/>
                          <a:latin typeface="+mn-lt"/>
                          <a:ea typeface="+mn-ea"/>
                          <a:cs typeface="+mn-cs"/>
                        </a:rPr>
                        <a:t>Classify proteins in structural and functional groups/families, using predefined curated sequence motifs and structural domains</a:t>
                      </a:r>
                      <a:r>
                        <a:rPr lang="en-US" sz="1800"/>
                        <a:t> </a:t>
                      </a:r>
                      <a:br>
                        <a:rPr lang="en-US" sz="1800"/>
                      </a:br>
                      <a:endParaRPr lang="en-US" sz="18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4049516"/>
                  </a:ext>
                </a:extLst>
              </a:tr>
            </a:tbl>
          </a:graphicData>
        </a:graphic>
      </p:graphicFrame>
    </p:spTree>
    <p:extLst>
      <p:ext uri="{BB962C8B-B14F-4D97-AF65-F5344CB8AC3E}">
        <p14:creationId xmlns:p14="http://schemas.microsoft.com/office/powerpoint/2010/main" val="168091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4 – Compound and bioactivity databases, </a:t>
            </a:r>
            <a:br>
              <a:rPr lang="en-US" sz="3000">
                <a:latin typeface="Arial" panose="020B0604020202020204" pitchFamily="34" charset="0"/>
                <a:cs typeface="Arial" panose="020B0604020202020204" pitchFamily="34" charset="0"/>
              </a:rPr>
            </a:br>
            <a:r>
              <a:rPr lang="en-US" sz="3000">
                <a:latin typeface="Arial" panose="020B0604020202020204" pitchFamily="34" charset="0"/>
                <a:cs typeface="Arial" panose="020B0604020202020204" pitchFamily="34" charset="0"/>
              </a:rPr>
              <a:t>gold-standard data</a:t>
            </a:r>
            <a:endParaRPr lang="en-US" sz="3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091BC71-4367-42C0-A45A-B23E2F6974D5}"/>
              </a:ext>
            </a:extLst>
          </p:cNvPr>
          <p:cNvSpPr txBox="1"/>
          <p:nvPr/>
        </p:nvSpPr>
        <p:spPr>
          <a:xfrm>
            <a:off x="1155700" y="1397675"/>
            <a:ext cx="8699500" cy="2031325"/>
          </a:xfrm>
          <a:prstGeom prst="rect">
            <a:avLst/>
          </a:prstGeom>
          <a:noFill/>
        </p:spPr>
        <p:txBody>
          <a:bodyPr wrap="square">
            <a:spAutoFit/>
          </a:bodyPr>
          <a:lstStyle/>
          <a:p>
            <a:r>
              <a:rPr lang="en-US" b="1">
                <a:latin typeface="Arial" panose="020B0604020202020204" pitchFamily="34" charset="0"/>
                <a:cs typeface="Arial" panose="020B0604020202020204" pitchFamily="34" charset="0"/>
              </a:rPr>
              <a:t>G</a:t>
            </a:r>
            <a:r>
              <a:rPr lang="en-US" sz="1800" b="1">
                <a:latin typeface="Arial" panose="020B0604020202020204" pitchFamily="34" charset="0"/>
                <a:cs typeface="Arial" panose="020B0604020202020204" pitchFamily="34" charset="0"/>
              </a:rPr>
              <a:t>old-standard data</a:t>
            </a:r>
          </a:p>
          <a:p>
            <a:pPr marL="285750" indent="-285750">
              <a:buFont typeface="Arial" panose="020B0604020202020204" pitchFamily="34" charset="0"/>
              <a:buChar char="•"/>
            </a:pPr>
            <a:r>
              <a:rPr lang="en-US" sz="1800" b="0" i="0">
                <a:solidFill>
                  <a:srgbClr val="242021"/>
                </a:solidFill>
                <a:effectLst/>
                <a:latin typeface="AdvOTbf7bbdaa"/>
              </a:rPr>
              <a:t>Development (i.e. training and testing) of computational methods</a:t>
            </a:r>
            <a:r>
              <a:rPr lang="en-US"/>
              <a:t> </a:t>
            </a:r>
          </a:p>
          <a:p>
            <a:pPr marL="285750" indent="-285750">
              <a:buFont typeface="Arial" panose="020B0604020202020204" pitchFamily="34" charset="0"/>
              <a:buChar char="•"/>
            </a:pPr>
            <a:r>
              <a:rPr lang="en-US" sz="1800" b="0" i="0">
                <a:solidFill>
                  <a:srgbClr val="242021"/>
                </a:solidFill>
                <a:effectLst/>
                <a:latin typeface="AdvOTbf7bbdaa"/>
              </a:rPr>
              <a:t>Adjustment of the parameters of computational methods</a:t>
            </a:r>
          </a:p>
          <a:p>
            <a:pPr marL="285750" indent="-285750">
              <a:buFont typeface="Arial" panose="020B0604020202020204" pitchFamily="34" charset="0"/>
              <a:buChar char="•"/>
            </a:pPr>
            <a:r>
              <a:rPr lang="en-US">
                <a:solidFill>
                  <a:srgbClr val="242021"/>
                </a:solidFill>
                <a:latin typeface="AdvOTbf7bbdaa"/>
              </a:rPr>
              <a:t>E</a:t>
            </a:r>
            <a:r>
              <a:rPr lang="en-US" sz="1800" b="0" i="0">
                <a:solidFill>
                  <a:srgbClr val="242021"/>
                </a:solidFill>
                <a:effectLst/>
                <a:latin typeface="AdvOTbf7bbdaa"/>
              </a:rPr>
              <a:t>valuation of the performance of trained models</a:t>
            </a:r>
          </a:p>
          <a:p>
            <a:pPr marL="285750" indent="-285750">
              <a:buFont typeface="Arial" panose="020B0604020202020204" pitchFamily="34" charset="0"/>
              <a:buChar char="•"/>
            </a:pPr>
            <a:r>
              <a:rPr lang="en-US">
                <a:solidFill>
                  <a:srgbClr val="242021"/>
                </a:solidFill>
                <a:latin typeface="AdvOTbf7bbdaa"/>
              </a:rPr>
              <a:t>B</a:t>
            </a:r>
            <a:r>
              <a:rPr lang="en-US" sz="1800" b="0" i="0">
                <a:solidFill>
                  <a:srgbClr val="242021"/>
                </a:solidFill>
                <a:effectLst/>
                <a:latin typeface="AdvOTbf7bbdaa"/>
              </a:rPr>
              <a:t>enchmarking to compare the performances of various prediction models</a:t>
            </a:r>
            <a:r>
              <a:rPr lang="en-US"/>
              <a:t> </a:t>
            </a:r>
          </a:p>
          <a:p>
            <a:r>
              <a:rPr lang="en-US" sz="1800" b="0" i="0">
                <a:solidFill>
                  <a:srgbClr val="242021"/>
                </a:solidFill>
                <a:effectLst/>
                <a:latin typeface="AdvOTbf7bbdaa"/>
              </a:rPr>
              <a:t>Expert curated goldstandard data sets are extremely valuable for the community</a:t>
            </a:r>
            <a:r>
              <a:rPr lang="en-US"/>
              <a:t> </a:t>
            </a:r>
            <a:br>
              <a:rPr lang="en-US"/>
            </a:br>
            <a:endParaRPr lang="en-US"/>
          </a:p>
        </p:txBody>
      </p:sp>
      <p:graphicFrame>
        <p:nvGraphicFramePr>
          <p:cNvPr id="3" name="Table 3">
            <a:extLst>
              <a:ext uri="{FF2B5EF4-FFF2-40B4-BE49-F238E27FC236}">
                <a16:creationId xmlns:a16="http://schemas.microsoft.com/office/drawing/2014/main" id="{6149CB00-22F1-4C3A-ABF0-5E47BC8E4CE9}"/>
              </a:ext>
            </a:extLst>
          </p:cNvPr>
          <p:cNvGraphicFramePr>
            <a:graphicFrameLocks noGrp="1"/>
          </p:cNvGraphicFramePr>
          <p:nvPr>
            <p:extLst>
              <p:ext uri="{D42A27DB-BD31-4B8C-83A1-F6EECF244321}">
                <p14:modId xmlns:p14="http://schemas.microsoft.com/office/powerpoint/2010/main" val="428978258"/>
              </p:ext>
            </p:extLst>
          </p:nvPr>
        </p:nvGraphicFramePr>
        <p:xfrm>
          <a:off x="2206625" y="3190240"/>
          <a:ext cx="7140575" cy="366776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910513723"/>
                    </a:ext>
                  </a:extLst>
                </a:gridCol>
                <a:gridCol w="6180455">
                  <a:extLst>
                    <a:ext uri="{9D8B030D-6E8A-4147-A177-3AD203B41FA5}">
                      <a16:colId xmlns:a16="http://schemas.microsoft.com/office/drawing/2014/main" val="3536530630"/>
                    </a:ext>
                  </a:extLst>
                </a:gridCol>
              </a:tblGrid>
              <a:tr h="175853">
                <a:tc>
                  <a:txBody>
                    <a:bodyPr/>
                    <a:lstStyle/>
                    <a:p>
                      <a:pPr algn="ctr"/>
                      <a:r>
                        <a:rPr lang="en-US">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385669"/>
                  </a:ext>
                </a:extLst>
              </a:tr>
              <a:tr h="370840">
                <a:tc>
                  <a:txBody>
                    <a:bodyPr/>
                    <a:lstStyle/>
                    <a:p>
                      <a:r>
                        <a:rPr lang="en-US">
                          <a:solidFill>
                            <a:schemeClr val="tx1"/>
                          </a:solidFill>
                        </a:rPr>
                        <a:t>1988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comparative molecular field analysis (21 varied steroid structure for analysis binding affinities to human corticosteroif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3690006"/>
                  </a:ext>
                </a:extLst>
              </a:tr>
              <a:tr h="370840">
                <a:tc>
                  <a:txBody>
                    <a:bodyPr/>
                    <a:lstStyle/>
                    <a:p>
                      <a:r>
                        <a:rPr lang="en-US">
                          <a:solidFill>
                            <a:schemeClr val="tx1"/>
                          </a:solidFill>
                        </a:rPr>
                        <a:t>2001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50" b="0" i="0" kern="1200">
                          <a:solidFill>
                            <a:schemeClr val="tx1"/>
                          </a:solidFill>
                          <a:effectLst/>
                          <a:latin typeface="+mn-lt"/>
                          <a:ea typeface="+mn-ea"/>
                          <a:cs typeface="+mn-cs"/>
                        </a:rPr>
                        <a:t>comparison of different types of 2D fingerprints used in similarity-based VS with</a:t>
                      </a:r>
                      <a:br>
                        <a:rPr lang="en-US" sz="1350" b="0" i="0" kern="1200">
                          <a:solidFill>
                            <a:schemeClr val="tx1"/>
                          </a:solidFill>
                          <a:effectLst/>
                          <a:latin typeface="+mn-lt"/>
                          <a:ea typeface="+mn-ea"/>
                          <a:cs typeface="+mn-cs"/>
                        </a:rPr>
                      </a:br>
                      <a:r>
                        <a:rPr lang="en-US" sz="1350" b="0" i="0" kern="1200">
                          <a:solidFill>
                            <a:schemeClr val="tx1"/>
                          </a:solidFill>
                          <a:effectLst/>
                          <a:latin typeface="+mn-lt"/>
                          <a:ea typeface="+mn-ea"/>
                          <a:cs typeface="+mn-cs"/>
                        </a:rPr>
                        <a:t>a total of 11 activity class, each of which was involving active</a:t>
                      </a:r>
                      <a:br>
                        <a:rPr lang="en-US" sz="1350" b="0" i="0" kern="1200">
                          <a:solidFill>
                            <a:schemeClr val="tx1"/>
                          </a:solidFill>
                          <a:effectLst/>
                          <a:latin typeface="+mn-lt"/>
                          <a:ea typeface="+mn-ea"/>
                          <a:cs typeface="+mn-cs"/>
                        </a:rPr>
                      </a:br>
                      <a:r>
                        <a:rPr lang="en-US" sz="1350" b="0" i="0" kern="1200">
                          <a:solidFill>
                            <a:schemeClr val="tx1"/>
                          </a:solidFill>
                          <a:effectLst/>
                          <a:latin typeface="+mn-lt"/>
                          <a:ea typeface="+mn-ea"/>
                          <a:cs typeface="+mn-cs"/>
                        </a:rPr>
                        <a:t>compounds in a range of approximately 300–1200</a:t>
                      </a:r>
                      <a:r>
                        <a:rPr lang="en-US">
                          <a:solidFill>
                            <a:schemeClr val="tx1"/>
                          </a:solidFill>
                        </a:rPr>
                        <a:t> </a:t>
                      </a:r>
                      <a:br>
                        <a:rPr lang="en-US">
                          <a:solidFill>
                            <a:schemeClr val="tx1"/>
                          </a:solidFill>
                        </a:rPr>
                      </a:b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6000908"/>
                  </a:ext>
                </a:extLst>
              </a:tr>
              <a:tr h="370840">
                <a:tc>
                  <a:txBody>
                    <a:bodyPr/>
                    <a:lstStyle/>
                    <a:p>
                      <a:r>
                        <a:rPr lang="en-US">
                          <a:solidFill>
                            <a:schemeClr val="tx1"/>
                          </a:solidFill>
                        </a:rPr>
                        <a:t>Yamanishi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50" b="0" i="0" kern="1200">
                          <a:solidFill>
                            <a:schemeClr val="tx1"/>
                          </a:solidFill>
                          <a:effectLst/>
                          <a:latin typeface="+mn-lt"/>
                          <a:ea typeface="+mn-ea"/>
                          <a:cs typeface="+mn-cs"/>
                        </a:rPr>
                        <a:t>Large and freesly accessible, four classes (i.e. families) of targets that are enzymes, ion channels, Gprotein coupled receptors (GPCRs) and nuclear receptors</a:t>
                      </a:r>
                      <a:r>
                        <a:rPr lang="en-US">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80046"/>
                  </a:ext>
                </a:extLst>
              </a:tr>
              <a:tr h="370840">
                <a:tc>
                  <a:txBody>
                    <a:bodyPr/>
                    <a:lstStyle/>
                    <a:p>
                      <a:r>
                        <a:rPr lang="en-US">
                          <a:solidFill>
                            <a:schemeClr val="tx1"/>
                          </a:solidFill>
                        </a:rPr>
                        <a:t>DUD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(directory of useful decoys) &gt;&gt; testing VS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5210189"/>
                  </a:ext>
                </a:extLst>
              </a:tr>
              <a:tr h="370840">
                <a:tc>
                  <a:txBody>
                    <a:bodyPr/>
                    <a:lstStyle/>
                    <a:p>
                      <a:r>
                        <a:rPr lang="en-US">
                          <a:solidFill>
                            <a:schemeClr val="tx1"/>
                          </a:solidFill>
                        </a:rPr>
                        <a:t>MUV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Maximum unbiased 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3590037"/>
                  </a:ext>
                </a:extLst>
              </a:tr>
              <a:tr h="370840">
                <a:tc>
                  <a:txBody>
                    <a:bodyPr/>
                    <a:lstStyle/>
                    <a:p>
                      <a:r>
                        <a:rPr lang="en-US">
                          <a:solidFill>
                            <a:schemeClr val="tx1"/>
                          </a:solidFill>
                        </a:rPr>
                        <a:t>Tox21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50" b="0" i="0" kern="1200">
                          <a:solidFill>
                            <a:schemeClr val="tx1"/>
                          </a:solidFill>
                          <a:effectLst/>
                          <a:latin typeface="+mn-lt"/>
                          <a:ea typeface="+mn-ea"/>
                          <a:cs typeface="+mn-cs"/>
                        </a:rPr>
                        <a:t>12 000 environmental chemicals and approved drugs screened in 12 different bioassays related to nuclear receptor signalling and stress response pathways to reveal their toxic effects based on the disruption of these processes</a:t>
                      </a:r>
                      <a:r>
                        <a:rPr lang="en-US">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8407016"/>
                  </a:ext>
                </a:extLst>
              </a:tr>
            </a:tbl>
          </a:graphicData>
        </a:graphic>
      </p:graphicFrame>
      <p:sp>
        <p:nvSpPr>
          <p:cNvPr id="4" name="TextBox 3">
            <a:extLst>
              <a:ext uri="{FF2B5EF4-FFF2-40B4-BE49-F238E27FC236}">
                <a16:creationId xmlns:a16="http://schemas.microsoft.com/office/drawing/2014/main" id="{81ABBF37-5C34-4389-8F3B-DD4D6D459BDC}"/>
              </a:ext>
            </a:extLst>
          </p:cNvPr>
          <p:cNvSpPr txBox="1"/>
          <p:nvPr/>
        </p:nvSpPr>
        <p:spPr>
          <a:xfrm>
            <a:off x="1155700" y="4329852"/>
            <a:ext cx="10896600" cy="2031325"/>
          </a:xfrm>
          <a:prstGeom prst="rect">
            <a:avLst/>
          </a:prstGeom>
          <a:noFill/>
        </p:spPr>
        <p:txBody>
          <a:bodyPr wrap="square" rtlCol="0">
            <a:spAutoFit/>
          </a:bodyPr>
          <a:lstStyle/>
          <a:p>
            <a:r>
              <a:rPr lang="en-US" b="1"/>
              <a:t>Platform MoleculeNet </a:t>
            </a:r>
            <a:r>
              <a:rPr lang="en-US"/>
              <a:t>&gt;&gt; generate to dataset for ML, DL</a:t>
            </a:r>
          </a:p>
          <a:p>
            <a:pPr marL="285750" indent="-285750">
              <a:buFontTx/>
              <a:buChar char="-"/>
            </a:pPr>
            <a:r>
              <a:rPr lang="en-US" sz="1800" b="0" i="0">
                <a:solidFill>
                  <a:srgbClr val="242021"/>
                </a:solidFill>
                <a:effectLst/>
                <a:latin typeface="AdvOTbf7bbdaa"/>
              </a:rPr>
              <a:t>The data were split into training/validation/test subsets and tested on a range of categories, such as quantum mechanics, physical chemistry, biophysics and physiology.</a:t>
            </a:r>
          </a:p>
          <a:p>
            <a:pPr marL="285750" indent="-285750">
              <a:buFontTx/>
              <a:buChar char="-"/>
            </a:pPr>
            <a:r>
              <a:rPr lang="en-US" sz="1800" b="0" i="0">
                <a:solidFill>
                  <a:srgbClr val="242021"/>
                </a:solidFill>
                <a:effectLst/>
                <a:latin typeface="AdvOTbf7bbdaa"/>
              </a:rPr>
              <a:t>provided evaluation metrics and open-source implementations of several well-known molecular featurization methods and machine learning algorithms.</a:t>
            </a:r>
            <a:r>
              <a:rPr lang="en-US"/>
              <a:t> </a:t>
            </a:r>
            <a:br>
              <a:rPr lang="en-US"/>
            </a:br>
            <a:r>
              <a:rPr lang="en-US" sz="1800" b="0" i="0">
                <a:solidFill>
                  <a:srgbClr val="242021"/>
                </a:solidFill>
                <a:effectLst/>
                <a:latin typeface="AdvOTbf7bbdaa"/>
              </a:rPr>
              <a:t> </a:t>
            </a:r>
            <a:br>
              <a:rPr lang="en-US"/>
            </a:br>
            <a:endParaRPr lang="en-US"/>
          </a:p>
        </p:txBody>
      </p:sp>
    </p:spTree>
    <p:extLst>
      <p:ext uri="{BB962C8B-B14F-4D97-AF65-F5344CB8AC3E}">
        <p14:creationId xmlns:p14="http://schemas.microsoft.com/office/powerpoint/2010/main" val="27339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F695649-A386-4556-B249-E2448D259868}"/>
              </a:ext>
            </a:extLst>
          </p:cNvPr>
          <p:cNvPicPr>
            <a:picLocks noChangeAspect="1"/>
          </p:cNvPicPr>
          <p:nvPr/>
        </p:nvPicPr>
        <p:blipFill>
          <a:blip r:embed="rId3"/>
          <a:stretch>
            <a:fillRect/>
          </a:stretch>
        </p:blipFill>
        <p:spPr>
          <a:xfrm>
            <a:off x="639232" y="1443037"/>
            <a:ext cx="8010525" cy="3971925"/>
          </a:xfrm>
          <a:prstGeom prst="rect">
            <a:avLst/>
          </a:prstGeom>
        </p:spPr>
      </p:pic>
      <p:sp>
        <p:nvSpPr>
          <p:cNvPr id="10" name="TextBox 9">
            <a:extLst>
              <a:ext uri="{FF2B5EF4-FFF2-40B4-BE49-F238E27FC236}">
                <a16:creationId xmlns:a16="http://schemas.microsoft.com/office/drawing/2014/main" id="{263972B5-5A62-40DE-B05C-7403FA5A0EEE}"/>
              </a:ext>
            </a:extLst>
          </p:cNvPr>
          <p:cNvSpPr txBox="1"/>
          <p:nvPr/>
        </p:nvSpPr>
        <p:spPr>
          <a:xfrm>
            <a:off x="12769448" y="5581086"/>
            <a:ext cx="5530909" cy="4247317"/>
          </a:xfrm>
          <a:prstGeom prst="rect">
            <a:avLst/>
          </a:prstGeom>
          <a:noFill/>
        </p:spPr>
        <p:txBody>
          <a:bodyPr wrap="square" rtlCol="0">
            <a:spAutoFit/>
          </a:bodyPr>
          <a:lstStyle/>
          <a:p>
            <a:r>
              <a:rPr lang="en-US" sz="1800" b="1" i="0">
                <a:solidFill>
                  <a:srgbClr val="FF0000"/>
                </a:solidFill>
                <a:effectLst/>
                <a:latin typeface="AdvOT1ab0d708.B"/>
              </a:rPr>
              <a:t>Similarity-based/Transfer approach</a:t>
            </a:r>
            <a:r>
              <a:rPr lang="en-US" b="1">
                <a:solidFill>
                  <a:srgbClr val="FF0000"/>
                </a:solidFill>
              </a:rPr>
              <a:t>  </a:t>
            </a:r>
          </a:p>
          <a:p>
            <a:pPr marL="285750" indent="-285750">
              <a:buFont typeface="Arial" panose="020B0604020202020204" pitchFamily="34" charset="0"/>
              <a:buChar char="•"/>
            </a:pPr>
            <a:r>
              <a:rPr lang="en-US" b="1"/>
              <a:t>A</a:t>
            </a:r>
            <a:r>
              <a:rPr lang="en-US" sz="1800" b="1" i="0">
                <a:solidFill>
                  <a:srgbClr val="242021"/>
                </a:solidFill>
                <a:effectLst/>
                <a:latin typeface="AdvOTbf7bbdaa"/>
              </a:rPr>
              <a:t>ssumption</a:t>
            </a:r>
            <a:r>
              <a:rPr lang="en-US" sz="1800" b="0" i="0">
                <a:solidFill>
                  <a:srgbClr val="242021"/>
                </a:solidFill>
                <a:effectLst/>
                <a:latin typeface="AdvOTbf7bbdaa"/>
              </a:rPr>
              <a:t>: Biologically, topologically and chemically similar compounds   </a:t>
            </a:r>
          </a:p>
          <a:p>
            <a:r>
              <a:rPr lang="en-US">
                <a:solidFill>
                  <a:srgbClr val="242021"/>
                </a:solidFill>
                <a:latin typeface="AdvOTbf7bbdaa"/>
              </a:rPr>
              <a:t>       &gt;&gt; </a:t>
            </a:r>
            <a:r>
              <a:rPr lang="en-US" sz="1800" b="0" i="0">
                <a:solidFill>
                  <a:srgbClr val="242021"/>
                </a:solidFill>
                <a:effectLst/>
                <a:latin typeface="AdvOTbf7bbdaa"/>
              </a:rPr>
              <a:t>similar functions, bioactivities  &gt;&gt; similar target</a:t>
            </a:r>
          </a:p>
          <a:p>
            <a:pPr marL="285750" indent="-285750">
              <a:buFont typeface="Arial" panose="020B0604020202020204" pitchFamily="34" charset="0"/>
              <a:buChar char="•"/>
            </a:pPr>
            <a:r>
              <a:rPr lang="en-US">
                <a:solidFill>
                  <a:srgbClr val="242021"/>
                </a:solidFill>
                <a:latin typeface="AdvOTbf7bbdaa"/>
              </a:rPr>
              <a:t>The target associations of similar compounds (or the compound associations of similar target proteins) are </a:t>
            </a:r>
            <a:r>
              <a:rPr lang="en-US" b="1">
                <a:solidFill>
                  <a:srgbClr val="242021"/>
                </a:solidFill>
                <a:latin typeface="AdvOTbf7bbdaa"/>
              </a:rPr>
              <a:t>transferred</a:t>
            </a:r>
            <a:r>
              <a:rPr lang="en-US">
                <a:solidFill>
                  <a:srgbClr val="242021"/>
                </a:solidFill>
                <a:latin typeface="AdvOTbf7bbdaa"/>
              </a:rPr>
              <a:t> between each other</a:t>
            </a:r>
          </a:p>
          <a:p>
            <a:pPr marL="285750" indent="-285750">
              <a:buFont typeface="Arial" panose="020B0604020202020204" pitchFamily="34" charset="0"/>
              <a:buChar char="•"/>
            </a:pPr>
            <a:r>
              <a:rPr lang="en-US" sz="1800" b="1" i="1">
                <a:solidFill>
                  <a:srgbClr val="242021"/>
                </a:solidFill>
                <a:effectLst/>
                <a:latin typeface="AdvOTbf7bbdaa"/>
              </a:rPr>
              <a:t>Similarities are mainly calculate</a:t>
            </a:r>
            <a:r>
              <a:rPr lang="en-US" sz="1800" b="1" i="0">
                <a:solidFill>
                  <a:srgbClr val="242021"/>
                </a:solidFill>
                <a:effectLst/>
                <a:latin typeface="AdvOTbf7bbdaa"/>
              </a:rPr>
              <a:t>d</a:t>
            </a:r>
            <a:endParaRPr lang="en-US" b="1">
              <a:solidFill>
                <a:srgbClr val="242021"/>
              </a:solidFill>
              <a:latin typeface="AdvOTbf7bbdaa"/>
            </a:endParaRPr>
          </a:p>
          <a:p>
            <a:pPr lvl="1"/>
            <a:r>
              <a:rPr lang="en-US">
                <a:solidFill>
                  <a:srgbClr val="242021"/>
                </a:solidFill>
                <a:latin typeface="AdvOTbf7bbdaa"/>
              </a:rPr>
              <a:t>- In chemical space, s</a:t>
            </a:r>
            <a:r>
              <a:rPr lang="en-US" b="0" i="0">
                <a:solidFill>
                  <a:srgbClr val="242021"/>
                </a:solidFill>
                <a:effectLst/>
                <a:latin typeface="AdvOTbf7bbdaa"/>
              </a:rPr>
              <a:t>earching molecular substructure and isomorphism based on the representations of molecules</a:t>
            </a:r>
            <a:r>
              <a:rPr lang="en-US"/>
              <a:t> </a:t>
            </a:r>
          </a:p>
          <a:p>
            <a:pPr lvl="1"/>
            <a:r>
              <a:rPr lang="en-US">
                <a:solidFill>
                  <a:srgbClr val="242021"/>
                </a:solidFill>
                <a:latin typeface="AdvOTbf7bbdaa"/>
              </a:rPr>
              <a:t>- </a:t>
            </a:r>
            <a:r>
              <a:rPr lang="en-US" b="0" i="0">
                <a:solidFill>
                  <a:srgbClr val="242021"/>
                </a:solidFill>
                <a:effectLst/>
                <a:latin typeface="AdvOTbf7bbdaa"/>
              </a:rPr>
              <a:t>In target space, by sequence alignment</a:t>
            </a:r>
            <a:r>
              <a:rPr lang="en-US"/>
              <a:t> </a:t>
            </a:r>
          </a:p>
          <a:p>
            <a:pPr marL="285750" indent="-285750">
              <a:buFont typeface="Arial" panose="020B0604020202020204" pitchFamily="34" charset="0"/>
              <a:buChar char="•"/>
            </a:pPr>
            <a:r>
              <a:rPr lang="en-US">
                <a:solidFill>
                  <a:srgbClr val="242021"/>
                </a:solidFill>
                <a:latin typeface="AdvOTbf7bbdaa"/>
              </a:rPr>
              <a:t>C</a:t>
            </a:r>
            <a:r>
              <a:rPr lang="en-US" sz="1800" b="0" i="0">
                <a:solidFill>
                  <a:srgbClr val="242021"/>
                </a:solidFill>
                <a:effectLst/>
                <a:latin typeface="AdvOTbf7bbdaa"/>
              </a:rPr>
              <a:t>onstruct similarity matrices (using ML model) either for compounds or targets, or for both of them</a:t>
            </a:r>
            <a:r>
              <a:rPr lang="en-US"/>
              <a:t> </a:t>
            </a:r>
            <a:br>
              <a:rPr lang="en-US"/>
            </a:br>
            <a:endParaRPr lang="en-US"/>
          </a:p>
        </p:txBody>
      </p:sp>
    </p:spTree>
    <p:extLst>
      <p:ext uri="{BB962C8B-B14F-4D97-AF65-F5344CB8AC3E}">
        <p14:creationId xmlns:p14="http://schemas.microsoft.com/office/powerpoint/2010/main" val="418363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Overview</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C3B8EAC-8E63-483F-B393-1C50E13DB084}"/>
              </a:ext>
            </a:extLst>
          </p:cNvPr>
          <p:cNvSpPr txBox="1"/>
          <p:nvPr/>
        </p:nvSpPr>
        <p:spPr>
          <a:xfrm>
            <a:off x="1257721" y="5708144"/>
            <a:ext cx="11514221" cy="1323439"/>
          </a:xfrm>
          <a:prstGeom prst="rect">
            <a:avLst/>
          </a:prstGeom>
          <a:noFill/>
        </p:spPr>
        <p:txBody>
          <a:bodyPr wrap="square" rtlCol="0">
            <a:spAutoFit/>
          </a:bodyPr>
          <a:lstStyle/>
          <a:p>
            <a:r>
              <a:rPr lang="en-US" sz="2000" b="1" i="0">
                <a:solidFill>
                  <a:srgbClr val="242021"/>
                </a:solidFill>
                <a:effectLst/>
                <a:latin typeface="Arial" panose="020B0604020202020204" pitchFamily="34" charset="0"/>
                <a:cs typeface="Arial" panose="020B0604020202020204" pitchFamily="34" charset="0"/>
              </a:rPr>
              <a:t>     Drug discovery </a:t>
            </a:r>
            <a:r>
              <a:rPr lang="en-US" sz="2000" b="0" i="0">
                <a:solidFill>
                  <a:srgbClr val="242021"/>
                </a:solidFill>
                <a:effectLst/>
                <a:latin typeface="Arial" panose="020B0604020202020204" pitchFamily="34" charset="0"/>
                <a:cs typeface="Arial" panose="020B0604020202020204" pitchFamily="34" charset="0"/>
              </a:rPr>
              <a:t>:= one of the initial steps in the development of new drugs:</a:t>
            </a:r>
            <a:br>
              <a:rPr lang="en-US" sz="2000" b="0" i="0">
                <a:solidFill>
                  <a:srgbClr val="242021"/>
                </a:solidFill>
                <a:effectLst/>
                <a:latin typeface="Arial" panose="020B0604020202020204" pitchFamily="34" charset="0"/>
                <a:cs typeface="Arial" panose="020B0604020202020204" pitchFamily="34" charset="0"/>
              </a:rPr>
            </a:br>
            <a:r>
              <a:rPr lang="en-US" sz="2000" b="0" i="0">
                <a:solidFill>
                  <a:srgbClr val="242021"/>
                </a:solidFill>
                <a:effectLst/>
                <a:latin typeface="Arial" panose="020B0604020202020204" pitchFamily="34" charset="0"/>
                <a:cs typeface="Arial" panose="020B0604020202020204" pitchFamily="34" charset="0"/>
              </a:rPr>
              <a:t>	- Identification of novel bioactive compounds for a target protein</a:t>
            </a:r>
            <a:br>
              <a:rPr lang="en-US" sz="2000" b="0" i="0">
                <a:solidFill>
                  <a:srgbClr val="242021"/>
                </a:solidFill>
                <a:effectLst/>
                <a:latin typeface="Arial" panose="020B0604020202020204" pitchFamily="34" charset="0"/>
                <a:cs typeface="Arial" panose="020B0604020202020204" pitchFamily="34" charset="0"/>
              </a:rPr>
            </a:br>
            <a:r>
              <a:rPr lang="en-US" sz="2000" b="0" i="0">
                <a:solidFill>
                  <a:srgbClr val="242021"/>
                </a:solidFill>
                <a:effectLst/>
                <a:latin typeface="Arial" panose="020B0604020202020204" pitchFamily="34" charset="0"/>
                <a:cs typeface="Arial" panose="020B0604020202020204" pitchFamily="34" charset="0"/>
              </a:rPr>
              <a:t>	- Identification of new targets for known bioactive compounds</a:t>
            </a:r>
            <a:r>
              <a:rPr lang="en-US" sz="2000">
                <a:latin typeface="Arial" panose="020B0604020202020204" pitchFamily="34" charset="0"/>
                <a:cs typeface="Arial" panose="020B0604020202020204" pitchFamily="34" charset="0"/>
              </a:rPr>
              <a:t> </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a16="http://schemas.microsoft.com/office/drawing/2014/main" id="{F839563B-3678-4A5B-A7C2-232FBEFB54C7}"/>
              </a:ext>
            </a:extLst>
          </p:cNvPr>
          <p:cNvPicPr>
            <a:picLocks noGrp="1" noChangeAspect="1"/>
          </p:cNvPicPr>
          <p:nvPr>
            <p:ph idx="1"/>
          </p:nvPr>
        </p:nvPicPr>
        <p:blipFill>
          <a:blip r:embed="rId3"/>
          <a:stretch>
            <a:fillRect/>
          </a:stretch>
        </p:blipFill>
        <p:spPr>
          <a:xfrm>
            <a:off x="1810135" y="5239434"/>
            <a:ext cx="8235909" cy="468710"/>
          </a:xfrm>
        </p:spPr>
      </p:pic>
      <p:pic>
        <p:nvPicPr>
          <p:cNvPr id="8" name="Picture 7">
            <a:extLst>
              <a:ext uri="{FF2B5EF4-FFF2-40B4-BE49-F238E27FC236}">
                <a16:creationId xmlns:a16="http://schemas.microsoft.com/office/drawing/2014/main" id="{A4FCC63F-6D3F-47A5-971E-3BBB2B6DA1CD}"/>
              </a:ext>
            </a:extLst>
          </p:cNvPr>
          <p:cNvPicPr>
            <a:picLocks noChangeAspect="1"/>
          </p:cNvPicPr>
          <p:nvPr/>
        </p:nvPicPr>
        <p:blipFill>
          <a:blip r:embed="rId4"/>
          <a:stretch>
            <a:fillRect/>
          </a:stretch>
        </p:blipFill>
        <p:spPr>
          <a:xfrm>
            <a:off x="2262187" y="1287844"/>
            <a:ext cx="7667625" cy="4038600"/>
          </a:xfrm>
          <a:prstGeom prst="rect">
            <a:avLst/>
          </a:prstGeom>
        </p:spPr>
      </p:pic>
    </p:spTree>
    <p:extLst>
      <p:ext uri="{BB962C8B-B14F-4D97-AF65-F5344CB8AC3E}">
        <p14:creationId xmlns:p14="http://schemas.microsoft.com/office/powerpoint/2010/main" val="71405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559CF75-08E8-4A98-A64A-DF3644DB447E}"/>
              </a:ext>
            </a:extLst>
          </p:cNvPr>
          <p:cNvSpPr txBox="1"/>
          <p:nvPr/>
        </p:nvSpPr>
        <p:spPr>
          <a:xfrm>
            <a:off x="923438" y="1445478"/>
            <a:ext cx="9914608" cy="3970318"/>
          </a:xfrm>
          <a:prstGeom prst="rect">
            <a:avLst/>
          </a:prstGeom>
          <a:noFill/>
        </p:spPr>
        <p:txBody>
          <a:bodyPr wrap="square" rtlCol="0">
            <a:spAutoFit/>
          </a:bodyPr>
          <a:lstStyle/>
          <a:p>
            <a:r>
              <a:rPr lang="en-US" sz="2100" b="1" i="0">
                <a:solidFill>
                  <a:srgbClr val="FF0000"/>
                </a:solidFill>
                <a:effectLst/>
                <a:latin typeface="Arial" panose="020B0604020202020204" pitchFamily="34" charset="0"/>
                <a:cs typeface="Arial" panose="020B0604020202020204" pitchFamily="34" charset="0"/>
              </a:rPr>
              <a:t>Similarity-based/Transfer approach</a:t>
            </a:r>
            <a:r>
              <a:rPr lang="en-US" sz="2100" b="1">
                <a:solidFill>
                  <a:srgbClr val="FF0000"/>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100" b="1">
                <a:latin typeface="Arial" panose="020B0604020202020204" pitchFamily="34" charset="0"/>
                <a:cs typeface="Arial" panose="020B0604020202020204" pitchFamily="34" charset="0"/>
              </a:rPr>
              <a:t>A</a:t>
            </a:r>
            <a:r>
              <a:rPr lang="en-US" sz="2100" b="1" i="0">
                <a:solidFill>
                  <a:srgbClr val="242021"/>
                </a:solidFill>
                <a:effectLst/>
                <a:latin typeface="Arial" panose="020B0604020202020204" pitchFamily="34" charset="0"/>
                <a:cs typeface="Arial" panose="020B0604020202020204" pitchFamily="34" charset="0"/>
              </a:rPr>
              <a:t>ssumption</a:t>
            </a:r>
            <a:r>
              <a:rPr lang="en-US" sz="2100" b="0" i="0">
                <a:solidFill>
                  <a:srgbClr val="242021"/>
                </a:solidFill>
                <a:effectLst/>
                <a:latin typeface="Arial" panose="020B0604020202020204" pitchFamily="34" charset="0"/>
                <a:cs typeface="Arial" panose="020B0604020202020204" pitchFamily="34" charset="0"/>
              </a:rPr>
              <a:t>: Biologically, topologically and chemically similar compounds  </a:t>
            </a:r>
          </a:p>
          <a:p>
            <a:r>
              <a:rPr lang="en-US" sz="2100">
                <a:solidFill>
                  <a:srgbClr val="242021"/>
                </a:solidFill>
                <a:latin typeface="Arial" panose="020B0604020202020204" pitchFamily="34" charset="0"/>
                <a:cs typeface="Arial" panose="020B0604020202020204" pitchFamily="34" charset="0"/>
              </a:rPr>
              <a:t>	           </a:t>
            </a:r>
            <a:r>
              <a:rPr lang="en-US" sz="2100" b="0" i="0">
                <a:solidFill>
                  <a:srgbClr val="242021"/>
                </a:solidFill>
                <a:effectLst/>
                <a:latin typeface="Arial" panose="020B0604020202020204" pitchFamily="34" charset="0"/>
                <a:cs typeface="Arial" panose="020B0604020202020204" pitchFamily="34" charset="0"/>
              </a:rPr>
              <a:t> </a:t>
            </a:r>
            <a:r>
              <a:rPr lang="en-US" sz="2100">
                <a:solidFill>
                  <a:srgbClr val="242021"/>
                </a:solidFill>
                <a:latin typeface="Arial" panose="020B0604020202020204" pitchFamily="34" charset="0"/>
                <a:cs typeface="Arial" panose="020B0604020202020204" pitchFamily="34" charset="0"/>
              </a:rPr>
              <a:t>&gt;&gt; </a:t>
            </a:r>
            <a:r>
              <a:rPr lang="en-US" sz="2100" b="0" i="0">
                <a:solidFill>
                  <a:srgbClr val="242021"/>
                </a:solidFill>
                <a:effectLst/>
                <a:latin typeface="Arial" panose="020B0604020202020204" pitchFamily="34" charset="0"/>
                <a:cs typeface="Arial" panose="020B0604020202020204" pitchFamily="34" charset="0"/>
              </a:rPr>
              <a:t>similar functions, bioactivities  &gt;&gt; similar target</a:t>
            </a:r>
          </a:p>
          <a:p>
            <a:pPr marL="285750" indent="-285750">
              <a:buFont typeface="Arial" panose="020B0604020202020204" pitchFamily="34" charset="0"/>
              <a:buChar char="•"/>
            </a:pPr>
            <a:r>
              <a:rPr lang="en-US" sz="2100">
                <a:solidFill>
                  <a:srgbClr val="242021"/>
                </a:solidFill>
                <a:latin typeface="Arial" panose="020B0604020202020204" pitchFamily="34" charset="0"/>
                <a:cs typeface="Arial" panose="020B0604020202020204" pitchFamily="34" charset="0"/>
              </a:rPr>
              <a:t>The target associations of similar compounds (or the compound associations of similar target proteins) are </a:t>
            </a:r>
            <a:r>
              <a:rPr lang="en-US" sz="2100" b="1">
                <a:solidFill>
                  <a:srgbClr val="242021"/>
                </a:solidFill>
                <a:latin typeface="Arial" panose="020B0604020202020204" pitchFamily="34" charset="0"/>
                <a:cs typeface="Arial" panose="020B0604020202020204" pitchFamily="34" charset="0"/>
              </a:rPr>
              <a:t>transferred</a:t>
            </a:r>
            <a:r>
              <a:rPr lang="en-US" sz="2100">
                <a:solidFill>
                  <a:srgbClr val="242021"/>
                </a:solidFill>
                <a:latin typeface="Arial" panose="020B0604020202020204" pitchFamily="34" charset="0"/>
                <a:cs typeface="Arial" panose="020B0604020202020204" pitchFamily="34" charset="0"/>
              </a:rPr>
              <a:t> between each other</a:t>
            </a:r>
          </a:p>
          <a:p>
            <a:pPr marL="285750" indent="-285750">
              <a:buFont typeface="Arial" panose="020B0604020202020204" pitchFamily="34" charset="0"/>
              <a:buChar char="•"/>
            </a:pPr>
            <a:r>
              <a:rPr lang="en-US" sz="2100" b="1" i="1">
                <a:solidFill>
                  <a:srgbClr val="242021"/>
                </a:solidFill>
                <a:effectLst/>
                <a:latin typeface="Arial" panose="020B0604020202020204" pitchFamily="34" charset="0"/>
                <a:cs typeface="Arial" panose="020B0604020202020204" pitchFamily="34" charset="0"/>
              </a:rPr>
              <a:t>Similarities are mainly calculate</a:t>
            </a:r>
            <a:r>
              <a:rPr lang="en-US" sz="2100" b="1" i="0">
                <a:solidFill>
                  <a:srgbClr val="242021"/>
                </a:solidFill>
                <a:effectLst/>
                <a:latin typeface="Arial" panose="020B0604020202020204" pitchFamily="34" charset="0"/>
                <a:cs typeface="Arial" panose="020B0604020202020204" pitchFamily="34" charset="0"/>
              </a:rPr>
              <a:t>d</a:t>
            </a:r>
            <a:endParaRPr lang="en-US" sz="2100" b="1">
              <a:solidFill>
                <a:srgbClr val="242021"/>
              </a:solidFill>
              <a:latin typeface="Arial" panose="020B0604020202020204" pitchFamily="34" charset="0"/>
              <a:cs typeface="Arial" panose="020B0604020202020204" pitchFamily="34" charset="0"/>
            </a:endParaRPr>
          </a:p>
          <a:p>
            <a:pPr lvl="1"/>
            <a:r>
              <a:rPr lang="en-US" sz="2100">
                <a:solidFill>
                  <a:srgbClr val="242021"/>
                </a:solidFill>
                <a:latin typeface="Arial" panose="020B0604020202020204" pitchFamily="34" charset="0"/>
                <a:cs typeface="Arial" panose="020B0604020202020204" pitchFamily="34" charset="0"/>
              </a:rPr>
              <a:t>- In chemical space, s</a:t>
            </a:r>
            <a:r>
              <a:rPr lang="en-US" sz="2100" b="0" i="0">
                <a:solidFill>
                  <a:srgbClr val="242021"/>
                </a:solidFill>
                <a:effectLst/>
                <a:latin typeface="Arial" panose="020B0604020202020204" pitchFamily="34" charset="0"/>
                <a:cs typeface="Arial" panose="020B0604020202020204" pitchFamily="34" charset="0"/>
              </a:rPr>
              <a:t>earching molecular substructure and isomorphism based on the representations of molecules</a:t>
            </a:r>
            <a:r>
              <a:rPr lang="en-US" sz="2100">
                <a:latin typeface="Arial" panose="020B0604020202020204" pitchFamily="34" charset="0"/>
                <a:cs typeface="Arial" panose="020B0604020202020204" pitchFamily="34" charset="0"/>
              </a:rPr>
              <a:t> </a:t>
            </a:r>
          </a:p>
          <a:p>
            <a:pPr marL="800100" lvl="1" indent="-342900">
              <a:buFontTx/>
              <a:buChar char="-"/>
            </a:pPr>
            <a:r>
              <a:rPr lang="en-US" sz="2100" b="0" i="0">
                <a:solidFill>
                  <a:srgbClr val="242021"/>
                </a:solidFill>
                <a:effectLst/>
                <a:latin typeface="Arial" panose="020B0604020202020204" pitchFamily="34" charset="0"/>
                <a:cs typeface="Arial" panose="020B0604020202020204" pitchFamily="34" charset="0"/>
              </a:rPr>
              <a:t>In target space, by sequence alignment</a:t>
            </a:r>
            <a:r>
              <a:rPr lang="en-US" sz="2100">
                <a:latin typeface="Arial" panose="020B0604020202020204" pitchFamily="34" charset="0"/>
                <a:cs typeface="Arial" panose="020B0604020202020204" pitchFamily="34" charset="0"/>
              </a:rPr>
              <a:t> </a:t>
            </a:r>
          </a:p>
          <a:p>
            <a:pPr marL="800100" lvl="1" indent="-342900">
              <a:buFontTx/>
              <a:buChar char="-"/>
            </a:pPr>
            <a:r>
              <a:rPr lang="en-US" sz="2100">
                <a:solidFill>
                  <a:srgbClr val="242021"/>
                </a:solidFill>
                <a:latin typeface="Arial" panose="020B0604020202020204" pitchFamily="34" charset="0"/>
                <a:cs typeface="Arial" panose="020B0604020202020204" pitchFamily="34" charset="0"/>
              </a:rPr>
              <a:t>C</a:t>
            </a:r>
            <a:r>
              <a:rPr lang="en-US" sz="2100" b="0" i="0">
                <a:solidFill>
                  <a:srgbClr val="242021"/>
                </a:solidFill>
                <a:effectLst/>
                <a:latin typeface="Arial" panose="020B0604020202020204" pitchFamily="34" charset="0"/>
                <a:cs typeface="Arial" panose="020B0604020202020204" pitchFamily="34" charset="0"/>
              </a:rPr>
              <a:t>onstruct similarity matrices (using ML model) either for compounds or targets, or for both of them</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0175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graphicFrame>
        <p:nvGraphicFramePr>
          <p:cNvPr id="3" name="Table 3">
            <a:extLst>
              <a:ext uri="{FF2B5EF4-FFF2-40B4-BE49-F238E27FC236}">
                <a16:creationId xmlns:a16="http://schemas.microsoft.com/office/drawing/2014/main" id="{288B5D94-1193-4722-B897-6FE6C8885592}"/>
              </a:ext>
            </a:extLst>
          </p:cNvPr>
          <p:cNvGraphicFramePr>
            <a:graphicFrameLocks noGrp="1"/>
          </p:cNvGraphicFramePr>
          <p:nvPr>
            <p:extLst>
              <p:ext uri="{D42A27DB-BD31-4B8C-83A1-F6EECF244321}">
                <p14:modId xmlns:p14="http://schemas.microsoft.com/office/powerpoint/2010/main" val="2961643921"/>
              </p:ext>
            </p:extLst>
          </p:nvPr>
        </p:nvGraphicFramePr>
        <p:xfrm>
          <a:off x="406790" y="1229067"/>
          <a:ext cx="11378420" cy="3291840"/>
        </p:xfrm>
        <a:graphic>
          <a:graphicData uri="http://schemas.openxmlformats.org/drawingml/2006/table">
            <a:tbl>
              <a:tblPr firstRow="1" bandRow="1">
                <a:tableStyleId>{5C22544A-7EE6-4342-B048-85BDC9FD1C3A}</a:tableStyleId>
              </a:tblPr>
              <a:tblGrid>
                <a:gridCol w="1261372">
                  <a:extLst>
                    <a:ext uri="{9D8B030D-6E8A-4147-A177-3AD203B41FA5}">
                      <a16:colId xmlns:a16="http://schemas.microsoft.com/office/drawing/2014/main" val="2587107524"/>
                    </a:ext>
                  </a:extLst>
                </a:gridCol>
                <a:gridCol w="1915297">
                  <a:extLst>
                    <a:ext uri="{9D8B030D-6E8A-4147-A177-3AD203B41FA5}">
                      <a16:colId xmlns:a16="http://schemas.microsoft.com/office/drawing/2014/main" val="2030529067"/>
                    </a:ext>
                  </a:extLst>
                </a:gridCol>
                <a:gridCol w="4510217">
                  <a:extLst>
                    <a:ext uri="{9D8B030D-6E8A-4147-A177-3AD203B41FA5}">
                      <a16:colId xmlns:a16="http://schemas.microsoft.com/office/drawing/2014/main" val="1587755812"/>
                    </a:ext>
                  </a:extLst>
                </a:gridCol>
                <a:gridCol w="3691534">
                  <a:extLst>
                    <a:ext uri="{9D8B030D-6E8A-4147-A177-3AD203B41FA5}">
                      <a16:colId xmlns:a16="http://schemas.microsoft.com/office/drawing/2014/main" val="3722238483"/>
                    </a:ext>
                  </a:extLst>
                </a:gridCol>
              </a:tblGrid>
              <a:tr h="259830">
                <a:tc>
                  <a:txBody>
                    <a:bodyPr/>
                    <a:lstStyle/>
                    <a:p>
                      <a:r>
                        <a:rPr lang="en-US" sz="1800">
                          <a:solidFill>
                            <a:schemeClr val="tx1"/>
                          </a:solidFill>
                          <a:latin typeface="Arial" panose="020B0604020202020204" pitchFamily="34" charset="0"/>
                          <a:cs typeface="Arial" panose="020B0604020202020204" pitchFamily="34" charset="0"/>
                        </a:rPr>
                        <a:t>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a:solidFill>
                            <a:schemeClr val="tx1"/>
                          </a:solidFill>
                          <a:latin typeface="Arial" panose="020B0604020202020204" pitchFamily="34" charset="0"/>
                          <a:cs typeface="Arial" panose="020B0604020202020204" pitchFamily="34" charset="0"/>
                        </a:rPr>
                        <a:t>Aim  </a:t>
                      </a:r>
                      <a:r>
                        <a:rPr lang="en-US" sz="1800" b="0">
                          <a:solidFill>
                            <a:schemeClr val="tx1"/>
                          </a:solidFill>
                          <a:latin typeface="Arial" panose="020B0604020202020204" pitchFamily="34" charset="0"/>
                          <a:cs typeface="Arial" panose="020B0604020202020204" pitchFamily="34" charset="0"/>
                        </a:rPr>
                        <a:t>(to </a:t>
                      </a:r>
                      <a:r>
                        <a:rPr lang="en-US" sz="1800" b="0" i="0" kern="1200">
                          <a:solidFill>
                            <a:schemeClr val="tx1"/>
                          </a:solidFill>
                          <a:effectLst/>
                          <a:latin typeface="Arial" panose="020B0604020202020204" pitchFamily="34" charset="0"/>
                          <a:ea typeface="+mn-ea"/>
                          <a:cs typeface="Arial" panose="020B0604020202020204" pitchFamily="34" charset="0"/>
                        </a:rPr>
                        <a:t>identify</a:t>
                      </a:r>
                      <a:r>
                        <a:rPr lang="en-US" sz="1800" b="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a:solidFill>
                            <a:schemeClr val="tx1"/>
                          </a:solidFill>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2667195"/>
                  </a:ext>
                </a:extLst>
              </a:tr>
              <a:tr h="429437">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weighted clustering</a:t>
                      </a:r>
                      <a:r>
                        <a:rPr lang="en-US" sz="1800">
                          <a:solidFill>
                            <a:schemeClr val="tx1"/>
                          </a:solidFill>
                          <a:latin typeface="Arial" panose="020B0604020202020204" pitchFamily="34" charset="0"/>
                          <a:cs typeface="Arial" panose="020B0604020202020204" pitchFamily="34" charset="0"/>
                        </a:rPr>
                        <a:t> </a:t>
                      </a:r>
                      <a:br>
                        <a:rPr lang="en-US" sz="1800">
                          <a:solidFill>
                            <a:schemeClr val="tx1"/>
                          </a:solidFill>
                          <a:latin typeface="Arial" panose="020B0604020202020204" pitchFamily="34" charset="0"/>
                          <a:cs typeface="Arial" panose="020B0604020202020204" pitchFamily="34" charset="0"/>
                        </a:rPr>
                      </a:b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biologically &amp; structurally</a:t>
                      </a:r>
                      <a:br>
                        <a:rPr lang="en-US" sz="1800" b="0" i="0" kern="1200">
                          <a:solidFill>
                            <a:schemeClr val="tx1"/>
                          </a:solidFill>
                          <a:effectLst/>
                          <a:latin typeface="Arial" panose="020B0604020202020204" pitchFamily="34" charset="0"/>
                          <a:ea typeface="+mn-ea"/>
                          <a:cs typeface="Arial" panose="020B0604020202020204" pitchFamily="34" charset="0"/>
                        </a:rPr>
                      </a:br>
                      <a:r>
                        <a:rPr lang="en-US" sz="1800" b="0" i="0" kern="1200">
                          <a:solidFill>
                            <a:schemeClr val="tx1"/>
                          </a:solidFill>
                          <a:effectLst/>
                          <a:latin typeface="Arial" panose="020B0604020202020204" pitchFamily="34" charset="0"/>
                          <a:ea typeface="+mn-ea"/>
                          <a:cs typeface="Arial" panose="020B0604020202020204" pitchFamily="34" charset="0"/>
                        </a:rPr>
                        <a:t>similar clusters of </a:t>
                      </a:r>
                      <a:r>
                        <a:rPr lang="en-US" sz="1800" b="1" i="0" kern="1200">
                          <a:solidFill>
                            <a:schemeClr val="tx1"/>
                          </a:solidFill>
                          <a:effectLst/>
                          <a:latin typeface="Arial" panose="020B0604020202020204" pitchFamily="34" charset="0"/>
                          <a:ea typeface="+mn-ea"/>
                          <a:cs typeface="Arial" panose="020B0604020202020204" pitchFamily="34" charset="0"/>
                        </a:rPr>
                        <a:t>compounds</a:t>
                      </a:r>
                      <a:r>
                        <a:rPr lang="en-US" sz="1800" b="1">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 Integrating multiple similarity matrices</a:t>
                      </a:r>
                      <a:r>
                        <a:rPr lang="en-US" sz="1800">
                          <a:solidFill>
                            <a:schemeClr val="tx1"/>
                          </a:solidFill>
                          <a:latin typeface="Arial" panose="020B0604020202020204" pitchFamily="34" charset="0"/>
                          <a:cs typeface="Arial" panose="020B0604020202020204" pitchFamily="34" charset="0"/>
                        </a:rPr>
                        <a:t> </a:t>
                      </a:r>
                      <a:br>
                        <a:rPr lang="en-US" sz="18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a:t>
                      </a:r>
                      <a:r>
                        <a:rPr lang="en-US" sz="1800" b="0" i="0" kern="1200">
                          <a:solidFill>
                            <a:schemeClr val="dk1"/>
                          </a:solidFill>
                          <a:effectLst/>
                          <a:latin typeface="Arial" panose="020B0604020202020204" pitchFamily="34" charset="0"/>
                          <a:ea typeface="+mn-ea"/>
                          <a:cs typeface="Arial" panose="020B0604020202020204" pitchFamily="34" charset="0"/>
                        </a:rPr>
                        <a:t>Two similarity matrices were generated based on the structural and the phenotypic (kiểu hình) properties</a:t>
                      </a:r>
                      <a:r>
                        <a:rPr lang="en-US" sz="1800">
                          <a:latin typeface="Arial" panose="020B0604020202020204" pitchFamily="34" charset="0"/>
                          <a:cs typeface="Arial" panose="020B0604020202020204" pitchFamily="34" charset="0"/>
                        </a:rPr>
                        <a:t> </a:t>
                      </a: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Epidermal Growth Factor Receptor (EGFR: 35C, 3595G) , (F(fibroblast)GFR: 94C, 1059G)</a:t>
                      </a:r>
                      <a:r>
                        <a:rPr lang="en-US" sz="1800">
                          <a:solidFill>
                            <a:schemeClr val="tx1"/>
                          </a:solidFill>
                          <a:latin typeface="Arial" panose="020B0604020202020204" pitchFamily="34" charset="0"/>
                          <a:cs typeface="Arial" panose="020B0604020202020204" pitchFamily="34" charset="0"/>
                        </a:rPr>
                        <a:t> </a:t>
                      </a:r>
                      <a:br>
                        <a:rPr lang="en-US" sz="1800">
                          <a:solidFill>
                            <a:schemeClr val="tx1"/>
                          </a:solidFill>
                          <a:latin typeface="Arial" panose="020B0604020202020204" pitchFamily="34" charset="0"/>
                          <a:cs typeface="Arial" panose="020B0604020202020204" pitchFamily="34" charset="0"/>
                        </a:rPr>
                      </a:b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1950264"/>
                  </a:ext>
                </a:extLst>
              </a:tr>
              <a:tr h="544211">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SwissTargetPrediction</a:t>
                      </a:r>
                      <a:r>
                        <a:rPr lang="en-US" sz="1800">
                          <a:solidFill>
                            <a:schemeClr val="tx1"/>
                          </a:solidFill>
                          <a:latin typeface="Arial" panose="020B0604020202020204" pitchFamily="34" charset="0"/>
                          <a:cs typeface="Arial" panose="020B0604020202020204" pitchFamily="34" charset="0"/>
                        </a:rPr>
                        <a:t> </a:t>
                      </a:r>
                      <a:br>
                        <a:rPr lang="en-US" sz="1800">
                          <a:solidFill>
                            <a:schemeClr val="tx1"/>
                          </a:solidFill>
                          <a:latin typeface="Arial" panose="020B0604020202020204" pitchFamily="34" charset="0"/>
                          <a:cs typeface="Arial" panose="020B0604020202020204" pitchFamily="34" charset="0"/>
                        </a:rPr>
                      </a:b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new targets for query compounds </a:t>
                      </a:r>
                      <a:br>
                        <a:rPr lang="en-US" sz="1800">
                          <a:solidFill>
                            <a:schemeClr val="tx1"/>
                          </a:solidFill>
                          <a:latin typeface="Arial" panose="020B0604020202020204" pitchFamily="34" charset="0"/>
                          <a:cs typeface="Arial" panose="020B0604020202020204" pitchFamily="34" charset="0"/>
                        </a:rPr>
                      </a:b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combines 2D similarity and 3D similarity of compounds </a:t>
                      </a:r>
                    </a:p>
                    <a:p>
                      <a:r>
                        <a:rPr lang="en-US" sz="1800">
                          <a:latin typeface="Arial" panose="020B0604020202020204" pitchFamily="34" charset="0"/>
                          <a:cs typeface="Arial" panose="020B0604020202020204" pitchFamily="34" charset="0"/>
                        </a:rPr>
                        <a:t>a web server to accurately predict the targets of bioactive molecules based on a combination of 2D and 3D similarity measures with known ligands</a:t>
                      </a:r>
                      <a:r>
                        <a:rPr lang="en-US" sz="1800" u="none">
                          <a:latin typeface="Arial" panose="020B0604020202020204" pitchFamily="34" charset="0"/>
                          <a:cs typeface="Arial" panose="020B0604020202020204" pitchFamily="34" charset="0"/>
                        </a:rPr>
                        <a:t>. </a:t>
                      </a:r>
                      <a:endParaRPr lang="en-US" sz="1800" u="none">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kern="1200">
                          <a:solidFill>
                            <a:schemeClr val="tx1"/>
                          </a:solidFill>
                          <a:effectLst/>
                          <a:latin typeface="Arial" panose="020B0604020202020204" pitchFamily="34" charset="0"/>
                          <a:ea typeface="+mn-ea"/>
                          <a:cs typeface="Arial" panose="020B0604020202020204" pitchFamily="34" charset="0"/>
                        </a:rPr>
                        <a:t>ChEMBL</a:t>
                      </a:r>
                      <a:r>
                        <a:rPr lang="en-US" sz="1800">
                          <a:solidFill>
                            <a:schemeClr val="tx1"/>
                          </a:solidFill>
                          <a:latin typeface="Arial" panose="020B0604020202020204" pitchFamily="34" charset="0"/>
                          <a:cs typeface="Arial" panose="020B0604020202020204" pitchFamily="34" charset="0"/>
                        </a:rPr>
                        <a:t>  (</a:t>
                      </a:r>
                      <a:r>
                        <a:rPr lang="en-US" sz="1800" b="0" i="0" kern="1200">
                          <a:solidFill>
                            <a:schemeClr val="tx1"/>
                          </a:solidFill>
                          <a:effectLst/>
                          <a:latin typeface="Arial" panose="020B0604020202020204" pitchFamily="34" charset="0"/>
                          <a:ea typeface="+mn-ea"/>
                          <a:cs typeface="Arial" panose="020B0604020202020204" pitchFamily="34" charset="0"/>
                        </a:rPr>
                        <a:t>The training data set consisted of 280 381 small compounds for 2686 targets</a:t>
                      </a:r>
                      <a:r>
                        <a:rPr lang="en-US" sz="1800">
                          <a:solidFill>
                            <a:schemeClr val="tx1"/>
                          </a:solidFill>
                          <a:latin typeface="Arial" panose="020B0604020202020204" pitchFamily="34" charset="0"/>
                          <a:cs typeface="Arial" panose="020B0604020202020204" pitchFamily="34" charset="0"/>
                        </a:rPr>
                        <a:t>)</a:t>
                      </a:r>
                      <a:br>
                        <a:rPr lang="en-US" sz="1800">
                          <a:solidFill>
                            <a:schemeClr val="tx1"/>
                          </a:solidFill>
                          <a:latin typeface="Arial" panose="020B0604020202020204" pitchFamily="34" charset="0"/>
                          <a:cs typeface="Arial" panose="020B0604020202020204" pitchFamily="34" charset="0"/>
                        </a:rPr>
                      </a:br>
                      <a:endParaRPr lang="en-US" sz="18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7855676"/>
                  </a:ext>
                </a:extLst>
              </a:tr>
            </a:tbl>
          </a:graphicData>
        </a:graphic>
      </p:graphicFrame>
      <p:graphicFrame>
        <p:nvGraphicFramePr>
          <p:cNvPr id="4" name="Table 3">
            <a:extLst>
              <a:ext uri="{FF2B5EF4-FFF2-40B4-BE49-F238E27FC236}">
                <a16:creationId xmlns:a16="http://schemas.microsoft.com/office/drawing/2014/main" id="{D87BEDB7-7054-4C46-A0C6-EC9ED281D6BE}"/>
              </a:ext>
            </a:extLst>
          </p:cNvPr>
          <p:cNvGraphicFramePr>
            <a:graphicFrameLocks noGrp="1"/>
          </p:cNvGraphicFramePr>
          <p:nvPr>
            <p:extLst>
              <p:ext uri="{D42A27DB-BD31-4B8C-83A1-F6EECF244321}">
                <p14:modId xmlns:p14="http://schemas.microsoft.com/office/powerpoint/2010/main" val="3491488217"/>
              </p:ext>
            </p:extLst>
          </p:nvPr>
        </p:nvGraphicFramePr>
        <p:xfrm>
          <a:off x="357362" y="4609921"/>
          <a:ext cx="11477275" cy="2038023"/>
        </p:xfrm>
        <a:graphic>
          <a:graphicData uri="http://schemas.openxmlformats.org/drawingml/2006/table">
            <a:tbl>
              <a:tblPr firstRow="1" bandRow="1">
                <a:tableStyleId>{5C22544A-7EE6-4342-B048-85BDC9FD1C3A}</a:tableStyleId>
              </a:tblPr>
              <a:tblGrid>
                <a:gridCol w="1286087">
                  <a:extLst>
                    <a:ext uri="{9D8B030D-6E8A-4147-A177-3AD203B41FA5}">
                      <a16:colId xmlns:a16="http://schemas.microsoft.com/office/drawing/2014/main" val="3602137744"/>
                    </a:ext>
                  </a:extLst>
                </a:gridCol>
                <a:gridCol w="1927654">
                  <a:extLst>
                    <a:ext uri="{9D8B030D-6E8A-4147-A177-3AD203B41FA5}">
                      <a16:colId xmlns:a16="http://schemas.microsoft.com/office/drawing/2014/main" val="3135347405"/>
                    </a:ext>
                  </a:extLst>
                </a:gridCol>
                <a:gridCol w="8263534">
                  <a:extLst>
                    <a:ext uri="{9D8B030D-6E8A-4147-A177-3AD203B41FA5}">
                      <a16:colId xmlns:a16="http://schemas.microsoft.com/office/drawing/2014/main" val="2067090293"/>
                    </a:ext>
                  </a:extLst>
                </a:gridCol>
              </a:tblGrid>
              <a:tr h="2038023">
                <a:tc>
                  <a:txBody>
                    <a:bodyPr/>
                    <a:lstStyle/>
                    <a:p>
                      <a:r>
                        <a:rPr lang="en-US" sz="1800">
                          <a:solidFill>
                            <a:schemeClr val="tx1"/>
                          </a:solidFill>
                          <a:latin typeface="Arial" panose="020B0604020202020204" pitchFamily="34" charset="0"/>
                          <a:cs typeface="Arial" panose="020B0604020202020204" pitchFamily="34" charset="0"/>
                        </a:rPr>
                        <a:t>PCM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Tx/>
                        <a:buNone/>
                      </a:pPr>
                      <a:r>
                        <a:rPr lang="en-US" sz="1800">
                          <a:solidFill>
                            <a:schemeClr val="tx1"/>
                          </a:solidFill>
                          <a:latin typeface="Arial" panose="020B0604020202020204" pitchFamily="34" charset="0"/>
                          <a:cs typeface="Arial" panose="020B0604020202020204" pitchFamily="34" charset="0"/>
                        </a:rPr>
                        <a:t>I</a:t>
                      </a:r>
                      <a:r>
                        <a:rPr lang="en-US" sz="1800" b="0" i="0" kern="1200">
                          <a:solidFill>
                            <a:schemeClr val="tx1"/>
                          </a:solidFill>
                          <a:effectLst/>
                          <a:latin typeface="Arial" panose="020B0604020202020204" pitchFamily="34" charset="0"/>
                          <a:ea typeface="+mn-ea"/>
                          <a:cs typeface="Arial" panose="020B0604020202020204" pitchFamily="34" charset="0"/>
                        </a:rPr>
                        <a:t>nteractions between new drug candidates:  </a:t>
                      </a:r>
                    </a:p>
                    <a:p>
                      <a:pPr marL="285750" indent="-285750">
                        <a:buFontTx/>
                        <a:buChar char="-"/>
                      </a:pPr>
                      <a:r>
                        <a:rPr lang="en-US" sz="1800" b="0" i="0" kern="1200">
                          <a:solidFill>
                            <a:schemeClr val="tx1"/>
                          </a:solidFill>
                          <a:effectLst/>
                          <a:latin typeface="Arial" panose="020B0604020202020204" pitchFamily="34" charset="0"/>
                          <a:ea typeface="+mn-ea"/>
                          <a:cs typeface="Arial" panose="020B0604020202020204" pitchFamily="34" charset="0"/>
                        </a:rPr>
                        <a:t>and known targets : khi </a:t>
                      </a:r>
                      <a:endParaRPr lang="en-US" sz="1800">
                        <a:solidFill>
                          <a:schemeClr val="tx1"/>
                        </a:solidFill>
                        <a:latin typeface="Arial" panose="020B0604020202020204" pitchFamily="34" charset="0"/>
                        <a:cs typeface="Arial" panose="020B0604020202020204" pitchFamily="34" charset="0"/>
                      </a:endParaRPr>
                    </a:p>
                    <a:p>
                      <a:pPr marL="0" indent="0">
                        <a:buFontTx/>
                        <a:buNone/>
                      </a:pPr>
                      <a:r>
                        <a:rPr lang="en-US" sz="1800" b="0" i="0" kern="1200">
                          <a:solidFill>
                            <a:schemeClr val="tx1"/>
                          </a:solidFill>
                          <a:effectLst/>
                          <a:latin typeface="Arial" panose="020B0604020202020204" pitchFamily="34" charset="0"/>
                          <a:ea typeface="+mn-ea"/>
                          <a:cs typeface="Arial" panose="020B0604020202020204" pitchFamily="34" charset="0"/>
                        </a:rPr>
                        <a:t>- and new targets</a:t>
                      </a:r>
                      <a:r>
                        <a:rPr lang="en-US" sz="180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a:solidFill>
                            <a:schemeClr val="tx1"/>
                          </a:solidFill>
                          <a:latin typeface="Arial" panose="020B0604020202020204" pitchFamily="34" charset="0"/>
                          <a:cs typeface="Arial" panose="020B0604020202020204" pitchFamily="34" charset="0"/>
                        </a:rPr>
                        <a:t>S</a:t>
                      </a:r>
                      <a:r>
                        <a:rPr lang="en-US" sz="1800" b="0" i="0" kern="1200">
                          <a:solidFill>
                            <a:schemeClr val="tx1"/>
                          </a:solidFill>
                          <a:effectLst/>
                          <a:latin typeface="Arial" panose="020B0604020202020204" pitchFamily="34" charset="0"/>
                          <a:ea typeface="+mn-ea"/>
                          <a:cs typeface="Arial" panose="020B0604020202020204" pitchFamily="34" charset="0"/>
                        </a:rPr>
                        <a:t>imilarity between two compounds was measured by a combination of non-structurebased score (ATC-based semantic similarity score) and 2D graph structure-based score</a:t>
                      </a:r>
                      <a:r>
                        <a:rPr lang="en-US" sz="1800">
                          <a:solidFill>
                            <a:schemeClr val="tx1"/>
                          </a:solidFill>
                          <a:latin typeface="Arial" panose="020B0604020202020204" pitchFamily="34" charset="0"/>
                          <a:cs typeface="Arial" panose="020B0604020202020204" pitchFamily="34" charset="0"/>
                        </a:rPr>
                        <a:t> </a:t>
                      </a:r>
                    </a:p>
                    <a:p>
                      <a:r>
                        <a:rPr lang="en-US" sz="1800">
                          <a:solidFill>
                            <a:schemeClr val="tx1"/>
                          </a:solidFill>
                          <a:latin typeface="Arial" panose="020B0604020202020204" pitchFamily="34" charset="0"/>
                          <a:cs typeface="Arial" panose="020B0604020202020204" pitchFamily="34" charset="0"/>
                        </a:rPr>
                        <a:t>ATC score: </a:t>
                      </a:r>
                      <a:r>
                        <a:rPr lang="en-US" sz="1800" b="0" i="0" kern="1200">
                          <a:solidFill>
                            <a:schemeClr val="tx1"/>
                          </a:solidFill>
                          <a:effectLst/>
                          <a:latin typeface="Arial" panose="020B0604020202020204" pitchFamily="34" charset="0"/>
                          <a:ea typeface="+mn-ea"/>
                          <a:cs typeface="Arial" panose="020B0604020202020204" pitchFamily="34" charset="0"/>
                        </a:rPr>
                        <a:t>counting the common subgroups between ATC code annotations of two compounds</a:t>
                      </a:r>
                      <a:r>
                        <a:rPr lang="en-US" sz="1800">
                          <a:solidFill>
                            <a:schemeClr val="tx1"/>
                          </a:solidFill>
                          <a:latin typeface="Arial" panose="020B0604020202020204" pitchFamily="34" charset="0"/>
                          <a:cs typeface="Arial" panose="020B0604020202020204" pitchFamily="34" charset="0"/>
                        </a:rPr>
                        <a:t> </a:t>
                      </a:r>
                    </a:p>
                    <a:p>
                      <a:r>
                        <a:rPr lang="en-US" sz="1800" b="1" i="0" kern="1200">
                          <a:solidFill>
                            <a:schemeClr val="tx1"/>
                          </a:solidFill>
                          <a:effectLst/>
                          <a:latin typeface="Arial" panose="020B0604020202020204" pitchFamily="34" charset="0"/>
                          <a:ea typeface="+mn-ea"/>
                          <a:cs typeface="Arial" panose="020B0604020202020204" pitchFamily="34" charset="0"/>
                        </a:rPr>
                        <a:t>2D score</a:t>
                      </a:r>
                      <a:r>
                        <a:rPr lang="en-US" sz="1800" b="0" i="0" kern="1200">
                          <a:solidFill>
                            <a:schemeClr val="tx1"/>
                          </a:solidFill>
                          <a:effectLst/>
                          <a:latin typeface="Arial" panose="020B0604020202020204" pitchFamily="34" charset="0"/>
                          <a:ea typeface="+mn-ea"/>
                          <a:cs typeface="Arial" panose="020B0604020202020204" pitchFamily="34" charset="0"/>
                        </a:rPr>
                        <a:t>: aligning graph structures of compounds</a:t>
                      </a:r>
                      <a:r>
                        <a:rPr lang="en-US" sz="180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5939723"/>
                  </a:ext>
                </a:extLst>
              </a:tr>
            </a:tbl>
          </a:graphicData>
        </a:graphic>
      </p:graphicFrame>
    </p:spTree>
    <p:extLst>
      <p:ext uri="{BB962C8B-B14F-4D97-AF65-F5344CB8AC3E}">
        <p14:creationId xmlns:p14="http://schemas.microsoft.com/office/powerpoint/2010/main" val="79170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632A896-6A6A-467E-B0FB-0522B8C05684}"/>
              </a:ext>
            </a:extLst>
          </p:cNvPr>
          <p:cNvSpPr txBox="1"/>
          <p:nvPr/>
        </p:nvSpPr>
        <p:spPr>
          <a:xfrm>
            <a:off x="639232" y="1212014"/>
            <a:ext cx="9533106" cy="446276"/>
          </a:xfrm>
          <a:prstGeom prst="rect">
            <a:avLst/>
          </a:prstGeom>
          <a:noFill/>
        </p:spPr>
        <p:txBody>
          <a:bodyPr wrap="square" rtlCol="0">
            <a:spAutoFit/>
          </a:bodyPr>
          <a:lstStyle/>
          <a:p>
            <a:r>
              <a:rPr lang="en-US" sz="2300" b="1">
                <a:latin typeface="Arial" panose="020B0604020202020204" pitchFamily="34" charset="0"/>
                <a:cs typeface="Arial" panose="020B0604020202020204" pitchFamily="34" charset="0"/>
              </a:rPr>
              <a:t>Feature-based Approach</a:t>
            </a:r>
          </a:p>
        </p:txBody>
      </p:sp>
      <p:pic>
        <p:nvPicPr>
          <p:cNvPr id="5" name="Picture 4">
            <a:extLst>
              <a:ext uri="{FF2B5EF4-FFF2-40B4-BE49-F238E27FC236}">
                <a16:creationId xmlns:a16="http://schemas.microsoft.com/office/drawing/2014/main" id="{96E8A587-D2BF-407B-8D21-D2D39975B264}"/>
              </a:ext>
            </a:extLst>
          </p:cNvPr>
          <p:cNvPicPr>
            <a:picLocks noChangeAspect="1"/>
          </p:cNvPicPr>
          <p:nvPr/>
        </p:nvPicPr>
        <p:blipFill>
          <a:blip r:embed="rId3"/>
          <a:stretch>
            <a:fillRect/>
          </a:stretch>
        </p:blipFill>
        <p:spPr>
          <a:xfrm>
            <a:off x="882649" y="1658290"/>
            <a:ext cx="10458450" cy="5133975"/>
          </a:xfrm>
          <a:prstGeom prst="rect">
            <a:avLst/>
          </a:prstGeom>
        </p:spPr>
      </p:pic>
      <p:sp>
        <p:nvSpPr>
          <p:cNvPr id="7" name="TextBox 6">
            <a:extLst>
              <a:ext uri="{FF2B5EF4-FFF2-40B4-BE49-F238E27FC236}">
                <a16:creationId xmlns:a16="http://schemas.microsoft.com/office/drawing/2014/main" id="{3A22CEAA-40EB-435D-AEA5-2D90C70144A0}"/>
              </a:ext>
            </a:extLst>
          </p:cNvPr>
          <p:cNvSpPr txBox="1"/>
          <p:nvPr/>
        </p:nvSpPr>
        <p:spPr>
          <a:xfrm>
            <a:off x="5621136" y="1362955"/>
            <a:ext cx="6442334" cy="3323987"/>
          </a:xfrm>
          <a:prstGeom prst="rect">
            <a:avLst/>
          </a:prstGeom>
          <a:noFill/>
        </p:spPr>
        <p:txBody>
          <a:bodyPr wrap="square">
            <a:spAutoFit/>
          </a:bodyPr>
          <a:lstStyle/>
          <a:p>
            <a:r>
              <a:rPr lang="en-US" sz="2100" b="0" i="0">
                <a:solidFill>
                  <a:srgbClr val="242021"/>
                </a:solidFill>
                <a:effectLst/>
                <a:latin typeface="Arial" panose="020B0604020202020204" pitchFamily="34" charset="0"/>
                <a:cs typeface="Arial" panose="020B0604020202020204" pitchFamily="34" charset="0"/>
              </a:rPr>
              <a:t>+ </a:t>
            </a:r>
            <a:r>
              <a:rPr lang="en-US" sz="2100" b="1" i="0">
                <a:solidFill>
                  <a:srgbClr val="242021"/>
                </a:solidFill>
                <a:effectLst/>
                <a:latin typeface="Arial" panose="020B0604020202020204" pitchFamily="34" charset="0"/>
                <a:cs typeface="Arial" panose="020B0604020202020204" pitchFamily="34" charset="0"/>
              </a:rPr>
              <a:t>Compound and/or target </a:t>
            </a:r>
            <a:r>
              <a:rPr lang="en-US" sz="2100" b="0" i="0">
                <a:solidFill>
                  <a:srgbClr val="242021"/>
                </a:solidFill>
                <a:effectLst/>
                <a:latin typeface="Arial" panose="020B0604020202020204" pitchFamily="34" charset="0"/>
                <a:cs typeface="Arial" panose="020B0604020202020204" pitchFamily="34" charset="0"/>
              </a:rPr>
              <a:t>:= represented by a numerical feature vector</a:t>
            </a:r>
          </a:p>
          <a:p>
            <a:r>
              <a:rPr lang="en-US" sz="2100" i="0">
                <a:solidFill>
                  <a:srgbClr val="242021"/>
                </a:solidFill>
                <a:effectLst/>
                <a:latin typeface="Arial" panose="020B0604020202020204" pitchFamily="34" charset="0"/>
                <a:cs typeface="Arial" panose="020B0604020202020204" pitchFamily="34" charset="0"/>
              </a:rPr>
              <a:t>+ </a:t>
            </a:r>
            <a:r>
              <a:rPr lang="en-US" sz="2100" b="1" i="0">
                <a:solidFill>
                  <a:srgbClr val="242021"/>
                </a:solidFill>
                <a:effectLst/>
                <a:latin typeface="Arial" panose="020B0604020202020204" pitchFamily="34" charset="0"/>
                <a:cs typeface="Arial" panose="020B0604020202020204" pitchFamily="34" charset="0"/>
              </a:rPr>
              <a:t>Targets</a:t>
            </a:r>
            <a:r>
              <a:rPr lang="en-US" sz="2100">
                <a:latin typeface="Arial" panose="020B0604020202020204" pitchFamily="34" charset="0"/>
                <a:cs typeface="Arial" panose="020B0604020202020204" pitchFamily="34" charset="0"/>
              </a:rPr>
              <a:t> := their </a:t>
            </a:r>
            <a:r>
              <a:rPr lang="en-US" sz="2100" b="0" i="0">
                <a:solidFill>
                  <a:srgbClr val="242021"/>
                </a:solidFill>
                <a:effectLst/>
                <a:latin typeface="Arial" panose="020B0604020202020204" pitchFamily="34" charset="0"/>
                <a:cs typeface="Arial" panose="020B0604020202020204" pitchFamily="34" charset="0"/>
              </a:rPr>
              <a:t>physical and chemical properties , ubsequence distributions or functional attributes</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r>
              <a:rPr lang="en-US" sz="2100">
                <a:latin typeface="Arial" panose="020B0604020202020204" pitchFamily="34" charset="0"/>
                <a:cs typeface="Arial" panose="020B0604020202020204" pitchFamily="34" charset="0"/>
              </a:rPr>
              <a:t>+ </a:t>
            </a:r>
            <a:r>
              <a:rPr lang="en-US" sz="2100" b="1">
                <a:solidFill>
                  <a:srgbClr val="242021"/>
                </a:solidFill>
                <a:latin typeface="Arial" panose="020B0604020202020204" pitchFamily="34" charset="0"/>
                <a:cs typeface="Arial" panose="020B0604020202020204" pitchFamily="34" charset="0"/>
              </a:rPr>
              <a:t>C</a:t>
            </a:r>
            <a:r>
              <a:rPr lang="en-US" sz="2100" b="1" i="0">
                <a:solidFill>
                  <a:srgbClr val="242021"/>
                </a:solidFill>
                <a:effectLst/>
                <a:latin typeface="Arial" panose="020B0604020202020204" pitchFamily="34" charset="0"/>
                <a:cs typeface="Arial" panose="020B0604020202020204" pitchFamily="34" charset="0"/>
              </a:rPr>
              <a:t>ompounds</a:t>
            </a:r>
            <a:r>
              <a:rPr lang="en-US" sz="2100">
                <a:latin typeface="Arial" panose="020B0604020202020204" pitchFamily="34" charset="0"/>
                <a:cs typeface="Arial" panose="020B0604020202020204" pitchFamily="34" charset="0"/>
              </a:rPr>
              <a:t>  := </a:t>
            </a:r>
            <a:r>
              <a:rPr lang="en-US" sz="2100" b="0" i="0">
                <a:solidFill>
                  <a:srgbClr val="242021"/>
                </a:solidFill>
                <a:effectLst/>
                <a:latin typeface="Arial" panose="020B0604020202020204" pitchFamily="34" charset="0"/>
                <a:cs typeface="Arial" panose="020B0604020202020204" pitchFamily="34" charset="0"/>
              </a:rPr>
              <a:t>structural properties</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78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3471FEC-1DF5-43BF-9AEB-43E206EE7E90}"/>
              </a:ext>
            </a:extLst>
          </p:cNvPr>
          <p:cNvPicPr>
            <a:picLocks noChangeAspect="1"/>
          </p:cNvPicPr>
          <p:nvPr/>
        </p:nvPicPr>
        <p:blipFill>
          <a:blip r:embed="rId3"/>
          <a:stretch>
            <a:fillRect/>
          </a:stretch>
        </p:blipFill>
        <p:spPr>
          <a:xfrm>
            <a:off x="1109272" y="1023019"/>
            <a:ext cx="9838128" cy="5834981"/>
          </a:xfrm>
          <a:prstGeom prst="rect">
            <a:avLst/>
          </a:prstGeom>
        </p:spPr>
      </p:pic>
      <p:sp>
        <p:nvSpPr>
          <p:cNvPr id="5" name="TextBox 4">
            <a:extLst>
              <a:ext uri="{FF2B5EF4-FFF2-40B4-BE49-F238E27FC236}">
                <a16:creationId xmlns:a16="http://schemas.microsoft.com/office/drawing/2014/main" id="{BCCADA14-F73E-4BD3-B532-2F2C7CEC001C}"/>
              </a:ext>
            </a:extLst>
          </p:cNvPr>
          <p:cNvSpPr txBox="1"/>
          <p:nvPr/>
        </p:nvSpPr>
        <p:spPr>
          <a:xfrm>
            <a:off x="715573" y="1238248"/>
            <a:ext cx="4415227" cy="1384995"/>
          </a:xfrm>
          <a:prstGeom prst="rect">
            <a:avLst/>
          </a:prstGeom>
          <a:noFill/>
        </p:spPr>
        <p:txBody>
          <a:bodyPr wrap="square" rtlCol="0">
            <a:spAutoFit/>
          </a:bodyPr>
          <a:lstStyle/>
          <a:p>
            <a:r>
              <a:rPr lang="en-US" sz="2100" b="1" i="0">
                <a:solidFill>
                  <a:srgbClr val="242021"/>
                </a:solidFill>
                <a:effectLst/>
                <a:latin typeface="Arial" panose="020B0604020202020204" pitchFamily="34" charset="0"/>
                <a:cs typeface="Arial" panose="020B0604020202020204" pitchFamily="34" charset="0"/>
              </a:rPr>
              <a:t>For drug repurposing</a:t>
            </a:r>
            <a:r>
              <a:rPr lang="en-US" sz="2100" b="1">
                <a:latin typeface="Arial" panose="020B0604020202020204" pitchFamily="34" charset="0"/>
                <a:cs typeface="Arial" panose="020B0604020202020204" pitchFamily="34" charset="0"/>
              </a:rPr>
              <a:t> </a:t>
            </a:r>
            <a:br>
              <a:rPr lang="en-US" sz="2100" b="1">
                <a:latin typeface="Arial" panose="020B0604020202020204" pitchFamily="34" charset="0"/>
                <a:cs typeface="Arial" panose="020B0604020202020204" pitchFamily="34" charset="0"/>
              </a:rPr>
            </a:br>
            <a:r>
              <a:rPr lang="en-US" sz="2100">
                <a:solidFill>
                  <a:srgbClr val="242021"/>
                </a:solidFill>
                <a:latin typeface="Arial" panose="020B0604020202020204" pitchFamily="34" charset="0"/>
                <a:cs typeface="Arial" panose="020B0604020202020204" pitchFamily="34" charset="0"/>
              </a:rPr>
              <a:t>[54] C</a:t>
            </a:r>
            <a:r>
              <a:rPr lang="en-US" sz="2100" b="0" i="0">
                <a:solidFill>
                  <a:srgbClr val="242021"/>
                </a:solidFill>
                <a:effectLst/>
                <a:latin typeface="Arial" panose="020B0604020202020204" pitchFamily="34" charset="0"/>
                <a:cs typeface="Arial" panose="020B0604020202020204" pitchFamily="34" charset="0"/>
              </a:rPr>
              <a:t>ombination of similarity and</a:t>
            </a:r>
            <a:br>
              <a:rPr lang="en-US" sz="2100" b="0" i="0">
                <a:solidFill>
                  <a:srgbClr val="242021"/>
                </a:solidFill>
                <a:effectLst/>
                <a:latin typeface="Arial" panose="020B0604020202020204" pitchFamily="34" charset="0"/>
                <a:cs typeface="Arial" panose="020B0604020202020204" pitchFamily="34" charset="0"/>
              </a:rPr>
            </a:br>
            <a:r>
              <a:rPr lang="en-US" sz="2100" b="0" i="0">
                <a:solidFill>
                  <a:srgbClr val="242021"/>
                </a:solidFill>
                <a:effectLst/>
                <a:latin typeface="Arial" panose="020B0604020202020204" pitchFamily="34" charset="0"/>
                <a:cs typeface="Arial" panose="020B0604020202020204" pitchFamily="34" charset="0"/>
              </a:rPr>
              <a:t>feature-based supervised method</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588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B3EAF3E-DA66-42E9-89E3-A8741439D35D}"/>
              </a:ext>
            </a:extLst>
          </p:cNvPr>
          <p:cNvSpPr txBox="1"/>
          <p:nvPr/>
        </p:nvSpPr>
        <p:spPr>
          <a:xfrm>
            <a:off x="639232" y="1676400"/>
            <a:ext cx="7061200" cy="3970318"/>
          </a:xfrm>
          <a:prstGeom prst="rect">
            <a:avLst/>
          </a:prstGeom>
          <a:noFill/>
        </p:spPr>
        <p:txBody>
          <a:bodyPr wrap="square" rtlCol="0">
            <a:spAutoFit/>
          </a:bodyPr>
          <a:lstStyle/>
          <a:p>
            <a:r>
              <a:rPr lang="en-US" sz="2300" b="1">
                <a:solidFill>
                  <a:srgbClr val="242021"/>
                </a:solidFill>
                <a:latin typeface="Arial" panose="020B0604020202020204" pitchFamily="34" charset="0"/>
                <a:cs typeface="Arial" panose="020B0604020202020204" pitchFamily="34" charset="0"/>
              </a:rPr>
              <a:t>Feed-forward DeepNN</a:t>
            </a:r>
          </a:p>
          <a:p>
            <a:pPr marL="285750" indent="-285750">
              <a:buFont typeface="Arial" panose="020B0604020202020204" pitchFamily="34" charset="0"/>
              <a:buChar char="•"/>
            </a:pPr>
            <a:r>
              <a:rPr lang="en-US" sz="2100">
                <a:solidFill>
                  <a:srgbClr val="242021"/>
                </a:solidFill>
                <a:latin typeface="Arial" panose="020B0604020202020204" pitchFamily="34" charset="0"/>
                <a:cs typeface="Arial" panose="020B0604020202020204" pitchFamily="34" charset="0"/>
              </a:rPr>
              <a:t>N</a:t>
            </a:r>
            <a:r>
              <a:rPr lang="en-US" sz="2100" b="0" i="0">
                <a:solidFill>
                  <a:srgbClr val="242021"/>
                </a:solidFill>
                <a:effectLst/>
                <a:latin typeface="Arial" panose="020B0604020202020204" pitchFamily="34" charset="0"/>
                <a:cs typeface="Arial" panose="020B0604020202020204" pitchFamily="34" charset="0"/>
              </a:rPr>
              <a:t>odes correspond to neurons </a:t>
            </a:r>
          </a:p>
          <a:p>
            <a:pPr marL="285750" indent="-285750">
              <a:buFont typeface="Arial" panose="020B0604020202020204" pitchFamily="34" charset="0"/>
              <a:buChar char="•"/>
            </a:pPr>
            <a:r>
              <a:rPr lang="en-US" sz="2100">
                <a:solidFill>
                  <a:srgbClr val="242021"/>
                </a:solidFill>
                <a:latin typeface="Arial" panose="020B0604020202020204" pitchFamily="34" charset="0"/>
                <a:cs typeface="Arial" panose="020B0604020202020204" pitchFamily="34" charset="0"/>
              </a:rPr>
              <a:t>E</a:t>
            </a:r>
            <a:r>
              <a:rPr lang="en-US" sz="2100" b="0" i="0">
                <a:solidFill>
                  <a:srgbClr val="242021"/>
                </a:solidFill>
                <a:effectLst/>
                <a:latin typeface="Arial" panose="020B0604020202020204" pitchFamily="34" charset="0"/>
                <a:cs typeface="Arial" panose="020B0604020202020204" pitchFamily="34" charset="0"/>
              </a:rPr>
              <a:t>dges between nodes correspond to neural connections</a:t>
            </a:r>
            <a:r>
              <a:rPr lang="en-US" sz="210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100">
                <a:latin typeface="Arial" panose="020B0604020202020204" pitchFamily="34" charset="0"/>
                <a:cs typeface="Arial" panose="020B0604020202020204" pitchFamily="34" charset="0"/>
              </a:rPr>
              <a:t>O</a:t>
            </a:r>
            <a:r>
              <a:rPr lang="en-US" sz="2100" b="0" i="0">
                <a:solidFill>
                  <a:srgbClr val="242021"/>
                </a:solidFill>
                <a:effectLst/>
                <a:latin typeface="Arial" panose="020B0604020202020204" pitchFamily="34" charset="0"/>
                <a:cs typeface="Arial" panose="020B0604020202020204" pitchFamily="34" charset="0"/>
              </a:rPr>
              <a:t>utput</a:t>
            </a:r>
            <a:r>
              <a:rPr lang="en-US" sz="2100">
                <a:latin typeface="Arial" panose="020B0604020202020204" pitchFamily="34" charset="0"/>
                <a:cs typeface="Arial" panose="020B0604020202020204" pitchFamily="34" charset="0"/>
              </a:rPr>
              <a:t>  = 1 node =&gt; </a:t>
            </a:r>
            <a:r>
              <a:rPr lang="en-US" sz="2100" b="0" i="0">
                <a:solidFill>
                  <a:srgbClr val="242021"/>
                </a:solidFill>
                <a:effectLst/>
                <a:latin typeface="Arial" panose="020B0604020202020204" pitchFamily="34" charset="0"/>
                <a:cs typeface="Arial" panose="020B0604020202020204" pitchFamily="34" charset="0"/>
              </a:rPr>
              <a:t>single-task DNN</a:t>
            </a:r>
            <a:r>
              <a:rPr lang="en-US" sz="2100">
                <a:latin typeface="Arial" panose="020B0604020202020204" pitchFamily="34" charset="0"/>
                <a:cs typeface="Arial" panose="020B0604020202020204" pitchFamily="34" charset="0"/>
              </a:rPr>
              <a:t>  (1 </a:t>
            </a:r>
            <a:r>
              <a:rPr lang="en-US" sz="2100" b="0" i="0">
                <a:solidFill>
                  <a:srgbClr val="242021"/>
                </a:solidFill>
                <a:effectLst/>
                <a:latin typeface="Arial" panose="020B0604020202020204" pitchFamily="34" charset="0"/>
                <a:cs typeface="Arial" panose="020B0604020202020204" pitchFamily="34" charset="0"/>
              </a:rPr>
              <a:t>model - 1 						specific question</a:t>
            </a:r>
            <a:r>
              <a:rPr lang="en-US" sz="2100">
                <a:latin typeface="Arial" panose="020B0604020202020204" pitchFamily="34" charset="0"/>
                <a:cs typeface="Arial" panose="020B0604020202020204" pitchFamily="34" charset="0"/>
              </a:rPr>
              <a:t>), </a:t>
            </a:r>
          </a:p>
          <a:p>
            <a:r>
              <a:rPr lang="en-US" sz="2100" b="0" i="0">
                <a:solidFill>
                  <a:srgbClr val="242021"/>
                </a:solidFill>
                <a:effectLst/>
                <a:latin typeface="Arial" panose="020B0604020202020204" pitchFamily="34" charset="0"/>
                <a:cs typeface="Arial" panose="020B0604020202020204" pitchFamily="34" charset="0"/>
              </a:rPr>
              <a:t>	     &gt;1 node =&gt; multi-task DNN</a:t>
            </a:r>
            <a:r>
              <a:rPr lang="en-US" sz="2100">
                <a:latin typeface="Arial" panose="020B0604020202020204" pitchFamily="34" charset="0"/>
                <a:cs typeface="Arial" panose="020B0604020202020204" pitchFamily="34" charset="0"/>
              </a:rPr>
              <a:t>  (</a:t>
            </a:r>
            <a:r>
              <a:rPr lang="en-US" sz="2100" b="0" i="0">
                <a:solidFill>
                  <a:srgbClr val="242021"/>
                </a:solidFill>
                <a:effectLst/>
                <a:latin typeface="Arial" panose="020B0604020202020204" pitchFamily="34" charset="0"/>
                <a:cs typeface="Arial" panose="020B0604020202020204" pitchFamily="34" charset="0"/>
              </a:rPr>
              <a:t>to infer multiple 		          unknowns in one model)</a:t>
            </a: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r>
              <a:rPr lang="en-US" sz="2100">
                <a:solidFill>
                  <a:srgbClr val="242021"/>
                </a:solidFill>
                <a:latin typeface="Arial" panose="020B0604020202020204" pitchFamily="34" charset="0"/>
                <a:cs typeface="Arial" panose="020B0604020202020204" pitchFamily="34" charset="0"/>
              </a:rPr>
              <a:t> </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DAF8C1-C1F7-4D6D-B42A-F5C2444D97EA}"/>
              </a:ext>
            </a:extLst>
          </p:cNvPr>
          <p:cNvPicPr>
            <a:picLocks noChangeAspect="1"/>
          </p:cNvPicPr>
          <p:nvPr/>
        </p:nvPicPr>
        <p:blipFill>
          <a:blip r:embed="rId3"/>
          <a:stretch>
            <a:fillRect/>
          </a:stretch>
        </p:blipFill>
        <p:spPr>
          <a:xfrm>
            <a:off x="7371293" y="1422400"/>
            <a:ext cx="4181475" cy="5267325"/>
          </a:xfrm>
          <a:prstGeom prst="rect">
            <a:avLst/>
          </a:prstGeom>
        </p:spPr>
      </p:pic>
    </p:spTree>
    <p:extLst>
      <p:ext uri="{BB962C8B-B14F-4D97-AF65-F5344CB8AC3E}">
        <p14:creationId xmlns:p14="http://schemas.microsoft.com/office/powerpoint/2010/main" val="518505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067974B-C741-40AA-A26C-CF45B77A0F35}"/>
              </a:ext>
            </a:extLst>
          </p:cNvPr>
          <p:cNvPicPr>
            <a:picLocks noChangeAspect="1"/>
          </p:cNvPicPr>
          <p:nvPr/>
        </p:nvPicPr>
        <p:blipFill>
          <a:blip r:embed="rId3"/>
          <a:stretch>
            <a:fillRect/>
          </a:stretch>
        </p:blipFill>
        <p:spPr>
          <a:xfrm>
            <a:off x="12647612" y="788264"/>
            <a:ext cx="3686175" cy="5334000"/>
          </a:xfrm>
          <a:prstGeom prst="rect">
            <a:avLst/>
          </a:prstGeom>
        </p:spPr>
      </p:pic>
      <p:sp>
        <p:nvSpPr>
          <p:cNvPr id="10" name="TextBox 9">
            <a:extLst>
              <a:ext uri="{FF2B5EF4-FFF2-40B4-BE49-F238E27FC236}">
                <a16:creationId xmlns:a16="http://schemas.microsoft.com/office/drawing/2014/main" id="{4AD3F309-4396-4DA2-883B-54ACDF4BFC76}"/>
              </a:ext>
            </a:extLst>
          </p:cNvPr>
          <p:cNvSpPr txBox="1"/>
          <p:nvPr/>
        </p:nvSpPr>
        <p:spPr>
          <a:xfrm>
            <a:off x="1155700" y="1171365"/>
            <a:ext cx="8953500" cy="1384995"/>
          </a:xfrm>
          <a:prstGeom prst="rect">
            <a:avLst/>
          </a:prstGeom>
          <a:noFill/>
        </p:spPr>
        <p:txBody>
          <a:bodyPr wrap="square">
            <a:spAutoFit/>
          </a:bodyPr>
          <a:lstStyle/>
          <a:p>
            <a:r>
              <a:rPr lang="en-US" sz="2100">
                <a:latin typeface="Arial" panose="020B0604020202020204" pitchFamily="34" charset="0"/>
                <a:cs typeface="Arial" panose="020B0604020202020204" pitchFamily="34" charset="0"/>
              </a:rPr>
              <a:t>Classification, single-task </a:t>
            </a:r>
            <a:r>
              <a:rPr lang="en-US" sz="2100">
                <a:solidFill>
                  <a:srgbClr val="242021"/>
                </a:solidFill>
                <a:latin typeface="Arial" panose="020B0604020202020204" pitchFamily="34" charset="0"/>
                <a:cs typeface="Arial" panose="020B0604020202020204" pitchFamily="34" charset="0"/>
              </a:rPr>
              <a:t>Feed-forward DeepNN </a:t>
            </a:r>
          </a:p>
          <a:p>
            <a:r>
              <a:rPr lang="en-US" sz="2100">
                <a:latin typeface="Arial" panose="020B0604020202020204" pitchFamily="34" charset="0"/>
                <a:cs typeface="Arial" panose="020B0604020202020204" pitchFamily="34" charset="0"/>
              </a:rPr>
              <a:t>Input = pairs of target-ligand feature vectors</a:t>
            </a:r>
          </a:p>
          <a:p>
            <a:r>
              <a:rPr lang="en-US" sz="2100">
                <a:latin typeface="Arial" panose="020B0604020202020204" pitchFamily="34" charset="0"/>
                <a:cs typeface="Arial" panose="020B0604020202020204" pitchFamily="34" charset="0"/>
              </a:rPr>
              <a:t>Ouput (binary): </a:t>
            </a:r>
            <a:r>
              <a:rPr lang="en-US" sz="2100" b="0" i="0">
                <a:solidFill>
                  <a:srgbClr val="242021"/>
                </a:solidFill>
                <a:effectLst/>
                <a:latin typeface="Arial" panose="020B0604020202020204" pitchFamily="34" charset="0"/>
                <a:cs typeface="Arial" panose="020B0604020202020204" pitchFamily="34" charset="0"/>
              </a:rPr>
              <a:t>interaction prediction for the corresponding pair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48B0D52-030E-4686-BBB5-75B54ECD26E9}"/>
              </a:ext>
            </a:extLst>
          </p:cNvPr>
          <p:cNvPicPr>
            <a:picLocks noChangeAspect="1"/>
          </p:cNvPicPr>
          <p:nvPr/>
        </p:nvPicPr>
        <p:blipFill>
          <a:blip r:embed="rId4"/>
          <a:stretch>
            <a:fillRect/>
          </a:stretch>
        </p:blipFill>
        <p:spPr>
          <a:xfrm>
            <a:off x="6216650" y="2248177"/>
            <a:ext cx="5975350" cy="4352125"/>
          </a:xfrm>
          <a:prstGeom prst="rect">
            <a:avLst/>
          </a:prstGeom>
        </p:spPr>
      </p:pic>
      <p:sp>
        <p:nvSpPr>
          <p:cNvPr id="14" name="TextBox 13">
            <a:extLst>
              <a:ext uri="{FF2B5EF4-FFF2-40B4-BE49-F238E27FC236}">
                <a16:creationId xmlns:a16="http://schemas.microsoft.com/office/drawing/2014/main" id="{95E40A6A-8AE8-4AD1-8B0A-2AA4D5916402}"/>
              </a:ext>
            </a:extLst>
          </p:cNvPr>
          <p:cNvSpPr txBox="1"/>
          <p:nvPr/>
        </p:nvSpPr>
        <p:spPr>
          <a:xfrm>
            <a:off x="1155700" y="2556360"/>
            <a:ext cx="10701866" cy="1384995"/>
          </a:xfrm>
          <a:prstGeom prst="rect">
            <a:avLst/>
          </a:prstGeom>
          <a:noFill/>
        </p:spPr>
        <p:txBody>
          <a:bodyPr wrap="square">
            <a:spAutoFit/>
          </a:bodyPr>
          <a:lstStyle/>
          <a:p>
            <a:r>
              <a:rPr lang="en-US" sz="2100" b="0" i="0">
                <a:solidFill>
                  <a:srgbClr val="242021"/>
                </a:solidFill>
                <a:effectLst/>
                <a:latin typeface="Arial" panose="020B0604020202020204" pitchFamily="34" charset="0"/>
                <a:cs typeface="Arial" panose="020B0604020202020204" pitchFamily="34" charset="0"/>
              </a:rPr>
              <a:t>Training set: </a:t>
            </a:r>
          </a:p>
          <a:p>
            <a:r>
              <a:rPr lang="en-US" sz="2100">
                <a:solidFill>
                  <a:srgbClr val="242021"/>
                </a:solidFill>
                <a:latin typeface="Arial" panose="020B0604020202020204" pitchFamily="34" charset="0"/>
                <a:cs typeface="Arial" panose="020B0604020202020204" pitchFamily="34" charset="0"/>
              </a:rPr>
              <a:t>K</a:t>
            </a:r>
            <a:r>
              <a:rPr lang="en-US" sz="2100" b="0" i="0">
                <a:solidFill>
                  <a:srgbClr val="242021"/>
                </a:solidFill>
                <a:effectLst/>
                <a:latin typeface="Arial" panose="020B0604020202020204" pitchFamily="34" charset="0"/>
                <a:cs typeface="Arial" panose="020B0604020202020204" pitchFamily="34" charset="0"/>
              </a:rPr>
              <a:t>nown interacting target and ligand pair := positive example </a:t>
            </a:r>
          </a:p>
          <a:p>
            <a:r>
              <a:rPr lang="en-US" sz="2100">
                <a:solidFill>
                  <a:srgbClr val="242021"/>
                </a:solidFill>
                <a:latin typeface="Arial" panose="020B0604020202020204" pitchFamily="34" charset="0"/>
                <a:cs typeface="Arial" panose="020B0604020202020204" pitchFamily="34" charset="0"/>
              </a:rPr>
              <a:t>The r</a:t>
            </a:r>
            <a:r>
              <a:rPr lang="en-US" sz="2100" b="0" i="0">
                <a:solidFill>
                  <a:srgbClr val="242021"/>
                </a:solidFill>
                <a:effectLst/>
                <a:latin typeface="Arial" panose="020B0604020202020204" pitchFamily="34" charset="0"/>
                <a:cs typeface="Arial" panose="020B0604020202020204" pitchFamily="34" charset="0"/>
              </a:rPr>
              <a:t>emaining pairs := negative examples.</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F9BF081-140D-4147-B5D6-12E8CE403866}"/>
              </a:ext>
            </a:extLst>
          </p:cNvPr>
          <p:cNvPicPr>
            <a:picLocks noChangeAspect="1"/>
          </p:cNvPicPr>
          <p:nvPr/>
        </p:nvPicPr>
        <p:blipFill>
          <a:blip r:embed="rId5"/>
          <a:stretch>
            <a:fillRect/>
          </a:stretch>
        </p:blipFill>
        <p:spPr>
          <a:xfrm>
            <a:off x="-5478288" y="3564662"/>
            <a:ext cx="5134725" cy="2364238"/>
          </a:xfrm>
          <a:prstGeom prst="rect">
            <a:avLst/>
          </a:prstGeom>
        </p:spPr>
      </p:pic>
    </p:spTree>
    <p:extLst>
      <p:ext uri="{BB962C8B-B14F-4D97-AF65-F5344CB8AC3E}">
        <p14:creationId xmlns:p14="http://schemas.microsoft.com/office/powerpoint/2010/main" val="3877213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F91C56-AB37-4C70-B86F-BCACD61EB54A}"/>
              </a:ext>
            </a:extLst>
          </p:cNvPr>
          <p:cNvSpPr txBox="1"/>
          <p:nvPr/>
        </p:nvSpPr>
        <p:spPr>
          <a:xfrm>
            <a:off x="850901" y="1270000"/>
            <a:ext cx="2781299" cy="369332"/>
          </a:xfrm>
          <a:prstGeom prst="rect">
            <a:avLst/>
          </a:prstGeom>
          <a:noFill/>
        </p:spPr>
        <p:txBody>
          <a:bodyPr wrap="square" rtlCol="0">
            <a:spAutoFit/>
          </a:bodyPr>
          <a:lstStyle/>
          <a:p>
            <a:r>
              <a:rPr lang="en-US"/>
              <a:t>[247]</a:t>
            </a:r>
          </a:p>
        </p:txBody>
      </p:sp>
      <p:pic>
        <p:nvPicPr>
          <p:cNvPr id="10" name="Picture 9">
            <a:extLst>
              <a:ext uri="{FF2B5EF4-FFF2-40B4-BE49-F238E27FC236}">
                <a16:creationId xmlns:a16="http://schemas.microsoft.com/office/drawing/2014/main" id="{4B62BBC2-23C3-45B4-8E0A-56075C3E6F0C}"/>
              </a:ext>
            </a:extLst>
          </p:cNvPr>
          <p:cNvPicPr>
            <a:picLocks noChangeAspect="1"/>
          </p:cNvPicPr>
          <p:nvPr/>
        </p:nvPicPr>
        <p:blipFill>
          <a:blip r:embed="rId3"/>
          <a:stretch>
            <a:fillRect/>
          </a:stretch>
        </p:blipFill>
        <p:spPr>
          <a:xfrm>
            <a:off x="5990165" y="1111248"/>
            <a:ext cx="6105525" cy="5695950"/>
          </a:xfrm>
          <a:prstGeom prst="rect">
            <a:avLst/>
          </a:prstGeom>
        </p:spPr>
      </p:pic>
      <p:pic>
        <p:nvPicPr>
          <p:cNvPr id="14" name="Picture 13">
            <a:extLst>
              <a:ext uri="{FF2B5EF4-FFF2-40B4-BE49-F238E27FC236}">
                <a16:creationId xmlns:a16="http://schemas.microsoft.com/office/drawing/2014/main" id="{7D15668B-6675-42A1-874A-7100DA26CDAD}"/>
              </a:ext>
            </a:extLst>
          </p:cNvPr>
          <p:cNvPicPr>
            <a:picLocks noChangeAspect="1"/>
          </p:cNvPicPr>
          <p:nvPr/>
        </p:nvPicPr>
        <p:blipFill>
          <a:blip r:embed="rId4"/>
          <a:stretch>
            <a:fillRect/>
          </a:stretch>
        </p:blipFill>
        <p:spPr>
          <a:xfrm>
            <a:off x="1693329" y="3626957"/>
            <a:ext cx="3242740" cy="3952875"/>
          </a:xfrm>
          <a:prstGeom prst="rect">
            <a:avLst/>
          </a:prstGeom>
        </p:spPr>
      </p:pic>
      <p:sp>
        <p:nvSpPr>
          <p:cNvPr id="15" name="TextBox 14">
            <a:extLst>
              <a:ext uri="{FF2B5EF4-FFF2-40B4-BE49-F238E27FC236}">
                <a16:creationId xmlns:a16="http://schemas.microsoft.com/office/drawing/2014/main" id="{77BA4651-0BE4-430E-872B-96F8CA8D8FD6}"/>
              </a:ext>
            </a:extLst>
          </p:cNvPr>
          <p:cNvSpPr txBox="1"/>
          <p:nvPr/>
        </p:nvSpPr>
        <p:spPr>
          <a:xfrm>
            <a:off x="1616869" y="1254605"/>
            <a:ext cx="4644231" cy="3139321"/>
          </a:xfrm>
          <a:prstGeom prst="rect">
            <a:avLst/>
          </a:prstGeom>
          <a:noFill/>
        </p:spPr>
        <p:txBody>
          <a:bodyPr wrap="square">
            <a:spAutoFit/>
          </a:bodyPr>
          <a:lstStyle/>
          <a:p>
            <a:r>
              <a:rPr lang="en-US" sz="1800" b="1" i="0">
                <a:solidFill>
                  <a:srgbClr val="242021"/>
                </a:solidFill>
                <a:effectLst/>
                <a:latin typeface="AdvOTbf7bbdaa"/>
              </a:rPr>
              <a:t>Input</a:t>
            </a:r>
            <a:r>
              <a:rPr lang="en-US" sz="1800" b="0" i="0">
                <a:solidFill>
                  <a:srgbClr val="242021"/>
                </a:solidFill>
                <a:effectLst/>
                <a:latin typeface="AdvOTbf7bbdaa"/>
              </a:rPr>
              <a:t>: SMILES representations</a:t>
            </a:r>
            <a:r>
              <a:rPr lang="en-US"/>
              <a:t> </a:t>
            </a:r>
            <a:br>
              <a:rPr lang="en-US"/>
            </a:br>
            <a:r>
              <a:rPr lang="en-US"/>
              <a:t>RNN: To </a:t>
            </a:r>
            <a:r>
              <a:rPr lang="en-US" sz="1800" b="0" i="0">
                <a:solidFill>
                  <a:srgbClr val="242021"/>
                </a:solidFill>
                <a:effectLst/>
                <a:latin typeface="AdvOTbf7bbdaa"/>
              </a:rPr>
              <a:t>train the predictive models</a:t>
            </a:r>
          </a:p>
          <a:p>
            <a:r>
              <a:rPr lang="en-US" sz="1800" b="0" i="0">
                <a:solidFill>
                  <a:srgbClr val="242021"/>
                </a:solidFill>
                <a:effectLst/>
                <a:latin typeface="AdvOTbf7bbdaa"/>
              </a:rPr>
              <a:t>Bayesian optimization technique: to select the best hyperparameters. </a:t>
            </a:r>
          </a:p>
          <a:p>
            <a:r>
              <a:rPr lang="en-US" sz="1800" b="1" i="0">
                <a:solidFill>
                  <a:srgbClr val="242021"/>
                </a:solidFill>
                <a:effectLst/>
                <a:latin typeface="AdvOTbf7bbdaa"/>
              </a:rPr>
              <a:t>Result</a:t>
            </a:r>
            <a:r>
              <a:rPr lang="en-US" sz="1800" b="0" i="0">
                <a:solidFill>
                  <a:srgbClr val="242021"/>
                </a:solidFill>
                <a:effectLst/>
                <a:latin typeface="AdvOTbf7bbdaa"/>
              </a:rPr>
              <a:t>: SMILES2vec outperformed other</a:t>
            </a:r>
            <a:br>
              <a:rPr lang="en-US" sz="1800" b="0" i="0">
                <a:solidFill>
                  <a:srgbClr val="242021"/>
                </a:solidFill>
                <a:effectLst/>
                <a:latin typeface="AdvOTbf7bbdaa"/>
              </a:rPr>
            </a:br>
            <a:r>
              <a:rPr lang="en-US" sz="1800" b="0" i="0">
                <a:solidFill>
                  <a:srgbClr val="242021"/>
                </a:solidFill>
                <a:effectLst/>
                <a:latin typeface="AdvOTbf7bbdaa"/>
              </a:rPr>
              <a:t>methods on regression tasks and underperformed on classification tasks</a:t>
            </a:r>
            <a:r>
              <a:rPr lang="en-US"/>
              <a:t> </a:t>
            </a:r>
            <a:br>
              <a:rPr lang="en-US"/>
            </a:br>
            <a:br>
              <a:rPr lang="en-US"/>
            </a:br>
            <a:r>
              <a:rPr lang="en-US"/>
              <a:t> </a:t>
            </a:r>
            <a:br>
              <a:rPr lang="en-US"/>
            </a:br>
            <a:endParaRPr lang="en-US"/>
          </a:p>
          <a:p>
            <a:endParaRPr lang="en-US"/>
          </a:p>
        </p:txBody>
      </p:sp>
      <p:pic>
        <p:nvPicPr>
          <p:cNvPr id="17" name="Picture 16">
            <a:extLst>
              <a:ext uri="{FF2B5EF4-FFF2-40B4-BE49-F238E27FC236}">
                <a16:creationId xmlns:a16="http://schemas.microsoft.com/office/drawing/2014/main" id="{C81E4267-8AF1-4409-9D83-B6C0376A4321}"/>
              </a:ext>
            </a:extLst>
          </p:cNvPr>
          <p:cNvPicPr>
            <a:picLocks noChangeAspect="1"/>
          </p:cNvPicPr>
          <p:nvPr/>
        </p:nvPicPr>
        <p:blipFill>
          <a:blip r:embed="rId5"/>
          <a:stretch>
            <a:fillRect/>
          </a:stretch>
        </p:blipFill>
        <p:spPr>
          <a:xfrm>
            <a:off x="12395195" y="1111248"/>
            <a:ext cx="5610225" cy="5305425"/>
          </a:xfrm>
          <a:prstGeom prst="rect">
            <a:avLst/>
          </a:prstGeom>
        </p:spPr>
      </p:pic>
    </p:spTree>
    <p:extLst>
      <p:ext uri="{BB962C8B-B14F-4D97-AF65-F5344CB8AC3E}">
        <p14:creationId xmlns:p14="http://schemas.microsoft.com/office/powerpoint/2010/main" val="101406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88BE3B-BE2F-437D-B68E-690712566D0E}"/>
              </a:ext>
            </a:extLst>
          </p:cNvPr>
          <p:cNvPicPr>
            <a:picLocks noChangeAspect="1"/>
          </p:cNvPicPr>
          <p:nvPr/>
        </p:nvPicPr>
        <p:blipFill>
          <a:blip r:embed="rId3"/>
          <a:stretch>
            <a:fillRect/>
          </a:stretch>
        </p:blipFill>
        <p:spPr>
          <a:xfrm>
            <a:off x="257791" y="2494949"/>
            <a:ext cx="6177784" cy="2943225"/>
          </a:xfrm>
          <a:prstGeom prst="rect">
            <a:avLst/>
          </a:prstGeom>
        </p:spPr>
      </p:pic>
      <p:pic>
        <p:nvPicPr>
          <p:cNvPr id="9" name="Picture 8">
            <a:extLst>
              <a:ext uri="{FF2B5EF4-FFF2-40B4-BE49-F238E27FC236}">
                <a16:creationId xmlns:a16="http://schemas.microsoft.com/office/drawing/2014/main" id="{1503C48E-37B0-488F-9D02-697500FCC5D5}"/>
              </a:ext>
            </a:extLst>
          </p:cNvPr>
          <p:cNvPicPr>
            <a:picLocks noChangeAspect="1"/>
          </p:cNvPicPr>
          <p:nvPr/>
        </p:nvPicPr>
        <p:blipFill>
          <a:blip r:embed="rId4"/>
          <a:stretch>
            <a:fillRect/>
          </a:stretch>
        </p:blipFill>
        <p:spPr>
          <a:xfrm>
            <a:off x="6859437" y="1949448"/>
            <a:ext cx="5119044" cy="3695700"/>
          </a:xfrm>
          <a:prstGeom prst="rect">
            <a:avLst/>
          </a:prstGeom>
        </p:spPr>
      </p:pic>
      <p:sp>
        <p:nvSpPr>
          <p:cNvPr id="11" name="TextBox 10">
            <a:extLst>
              <a:ext uri="{FF2B5EF4-FFF2-40B4-BE49-F238E27FC236}">
                <a16:creationId xmlns:a16="http://schemas.microsoft.com/office/drawing/2014/main" id="{ED035693-A94D-4091-B5A2-B11AB211CB24}"/>
              </a:ext>
            </a:extLst>
          </p:cNvPr>
          <p:cNvSpPr txBox="1"/>
          <p:nvPr/>
        </p:nvSpPr>
        <p:spPr>
          <a:xfrm>
            <a:off x="951148" y="5721220"/>
            <a:ext cx="10224852" cy="923330"/>
          </a:xfrm>
          <a:prstGeom prst="rect">
            <a:avLst/>
          </a:prstGeom>
          <a:noFill/>
        </p:spPr>
        <p:txBody>
          <a:bodyPr wrap="square">
            <a:spAutoFit/>
          </a:bodyPr>
          <a:lstStyle/>
          <a:p>
            <a:r>
              <a:rPr lang="en-US">
                <a:solidFill>
                  <a:srgbClr val="242021"/>
                </a:solidFill>
                <a:latin typeface="Arial" panose="020B0604020202020204" pitchFamily="34" charset="0"/>
                <a:cs typeface="Arial" panose="020B0604020202020204" pitchFamily="34" charset="0"/>
              </a:rPr>
              <a:t>T</a:t>
            </a:r>
            <a:r>
              <a:rPr lang="en-US" sz="1800" b="0" i="0">
                <a:solidFill>
                  <a:srgbClr val="242021"/>
                </a:solidFill>
                <a:effectLst/>
                <a:latin typeface="Arial" panose="020B0604020202020204" pitchFamily="34" charset="0"/>
                <a:cs typeface="Arial" panose="020B0604020202020204" pitchFamily="34" charset="0"/>
              </a:rPr>
              <a:t>ypes of interaction:</a:t>
            </a:r>
          </a:p>
          <a:p>
            <a:r>
              <a:rPr lang="en-US" sz="1800" b="0" i="0">
                <a:solidFill>
                  <a:srgbClr val="242021"/>
                </a:solidFill>
                <a:effectLst/>
                <a:latin typeface="Arial" panose="020B0604020202020204" pitchFamily="34" charset="0"/>
                <a:cs typeface="Arial" panose="020B0604020202020204" pitchFamily="34" charset="0"/>
              </a:rPr>
              <a:t>physical binding of small molecule drugs to target proteins: direct interaction</a:t>
            </a:r>
            <a:r>
              <a:rPr lang="en-US" sz="1800">
                <a:latin typeface="Arial" panose="020B0604020202020204" pitchFamily="34" charset="0"/>
                <a:cs typeface="Arial" panose="020B0604020202020204" pitchFamily="34" charset="0"/>
              </a:rPr>
              <a:t> </a:t>
            </a:r>
          </a:p>
          <a:p>
            <a:r>
              <a:rPr lang="en-US" sz="1800" b="0" i="0">
                <a:solidFill>
                  <a:srgbClr val="242021"/>
                </a:solidFill>
                <a:effectLst/>
                <a:latin typeface="Arial" panose="020B0604020202020204" pitchFamily="34" charset="0"/>
                <a:cs typeface="Arial" panose="020B0604020202020204" pitchFamily="34" charset="0"/>
              </a:rPr>
              <a:t>indirect interactions</a:t>
            </a:r>
            <a:r>
              <a:rPr lang="en-US" sz="1800">
                <a:latin typeface="Arial" panose="020B0604020202020204" pitchFamily="34" charset="0"/>
                <a:cs typeface="Arial" panose="020B0604020202020204" pitchFamily="34" charset="0"/>
              </a:rPr>
              <a:t> : </a:t>
            </a:r>
            <a:r>
              <a:rPr lang="en-US" sz="1800" b="0" i="0">
                <a:solidFill>
                  <a:srgbClr val="242021"/>
                </a:solidFill>
                <a:effectLst/>
                <a:latin typeface="Arial" panose="020B0604020202020204" pitchFamily="34" charset="0"/>
                <a:cs typeface="Arial" panose="020B0604020202020204" pitchFamily="34" charset="0"/>
              </a:rPr>
              <a:t>the compounds on proteins by means other than direct binding</a:t>
            </a:r>
            <a:endParaRPr lang="en-US"/>
          </a:p>
        </p:txBody>
      </p:sp>
      <p:sp>
        <p:nvSpPr>
          <p:cNvPr id="13" name="TextBox 12">
            <a:extLst>
              <a:ext uri="{FF2B5EF4-FFF2-40B4-BE49-F238E27FC236}">
                <a16:creationId xmlns:a16="http://schemas.microsoft.com/office/drawing/2014/main" id="{694D116D-7C6F-460F-AA5A-41157A34EE4B}"/>
              </a:ext>
            </a:extLst>
          </p:cNvPr>
          <p:cNvSpPr txBox="1"/>
          <p:nvPr/>
        </p:nvSpPr>
        <p:spPr>
          <a:xfrm>
            <a:off x="639232" y="1219068"/>
            <a:ext cx="6096000" cy="415498"/>
          </a:xfrm>
          <a:prstGeom prst="rect">
            <a:avLst/>
          </a:prstGeom>
          <a:noFill/>
        </p:spPr>
        <p:txBody>
          <a:bodyPr wrap="square">
            <a:spAutoFit/>
          </a:bodyPr>
          <a:lstStyle/>
          <a:p>
            <a:r>
              <a:rPr lang="en-US" sz="2100" b="1">
                <a:solidFill>
                  <a:srgbClr val="242021"/>
                </a:solidFill>
                <a:latin typeface="Arial" panose="020B0604020202020204" pitchFamily="34" charset="0"/>
                <a:cs typeface="Arial" panose="020B0604020202020204" pitchFamily="34" charset="0"/>
              </a:rPr>
              <a:t>[248] R</a:t>
            </a:r>
            <a:r>
              <a:rPr lang="en-US" sz="2100" b="1" i="0">
                <a:solidFill>
                  <a:srgbClr val="242021"/>
                </a:solidFill>
                <a:effectLst/>
                <a:latin typeface="Arial" panose="020B0604020202020204" pitchFamily="34" charset="0"/>
                <a:cs typeface="Arial" panose="020B0604020202020204" pitchFamily="34" charset="0"/>
              </a:rPr>
              <a:t>estricted Boltzmann machines (RBMs)</a:t>
            </a:r>
          </a:p>
        </p:txBody>
      </p:sp>
      <p:pic>
        <p:nvPicPr>
          <p:cNvPr id="14" name="Picture 13">
            <a:extLst>
              <a:ext uri="{FF2B5EF4-FFF2-40B4-BE49-F238E27FC236}">
                <a16:creationId xmlns:a16="http://schemas.microsoft.com/office/drawing/2014/main" id="{A7D09FC7-29D5-43DB-B68F-8E5BB552D159}"/>
              </a:ext>
            </a:extLst>
          </p:cNvPr>
          <p:cNvPicPr>
            <a:picLocks noChangeAspect="1"/>
          </p:cNvPicPr>
          <p:nvPr/>
        </p:nvPicPr>
        <p:blipFill>
          <a:blip r:embed="rId5"/>
          <a:stretch>
            <a:fillRect/>
          </a:stretch>
        </p:blipFill>
        <p:spPr>
          <a:xfrm>
            <a:off x="12615862" y="1111248"/>
            <a:ext cx="2809875" cy="5372100"/>
          </a:xfrm>
          <a:prstGeom prst="rect">
            <a:avLst/>
          </a:prstGeom>
        </p:spPr>
      </p:pic>
    </p:spTree>
    <p:extLst>
      <p:ext uri="{BB962C8B-B14F-4D97-AF65-F5344CB8AC3E}">
        <p14:creationId xmlns:p14="http://schemas.microsoft.com/office/powerpoint/2010/main" val="1094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C42961C-6E71-414B-B155-7265F1CCA54E}"/>
              </a:ext>
            </a:extLst>
          </p:cNvPr>
          <p:cNvPicPr>
            <a:picLocks noChangeAspect="1"/>
          </p:cNvPicPr>
          <p:nvPr/>
        </p:nvPicPr>
        <p:blipFill>
          <a:blip r:embed="rId3"/>
          <a:stretch>
            <a:fillRect/>
          </a:stretch>
        </p:blipFill>
        <p:spPr>
          <a:xfrm>
            <a:off x="8491020" y="2167624"/>
            <a:ext cx="3700980" cy="3853973"/>
          </a:xfrm>
          <a:prstGeom prst="rect">
            <a:avLst/>
          </a:prstGeom>
        </p:spPr>
      </p:pic>
      <p:sp>
        <p:nvSpPr>
          <p:cNvPr id="6" name="TextBox 5">
            <a:extLst>
              <a:ext uri="{FF2B5EF4-FFF2-40B4-BE49-F238E27FC236}">
                <a16:creationId xmlns:a16="http://schemas.microsoft.com/office/drawing/2014/main" id="{BA825580-A3E8-4389-B6D5-52F2A7BC7BF5}"/>
              </a:ext>
            </a:extLst>
          </p:cNvPr>
          <p:cNvSpPr txBox="1"/>
          <p:nvPr/>
        </p:nvSpPr>
        <p:spPr>
          <a:xfrm>
            <a:off x="1244600" y="1234171"/>
            <a:ext cx="7454900" cy="1061829"/>
          </a:xfrm>
          <a:prstGeom prst="rect">
            <a:avLst/>
          </a:prstGeom>
          <a:noFill/>
        </p:spPr>
        <p:txBody>
          <a:bodyPr wrap="square">
            <a:spAutoFit/>
          </a:bodyPr>
          <a:lstStyle/>
          <a:p>
            <a:r>
              <a:rPr lang="en-US" sz="2100" b="1" i="0">
                <a:solidFill>
                  <a:srgbClr val="242021"/>
                </a:solidFill>
                <a:effectLst/>
                <a:latin typeface="Arial" panose="020B0604020202020204" pitchFamily="34" charset="0"/>
                <a:cs typeface="Arial" panose="020B0604020202020204" pitchFamily="34" charset="0"/>
              </a:rPr>
              <a:t>DeepDTIs</a:t>
            </a:r>
            <a:r>
              <a:rPr lang="en-US" sz="2100" b="0" i="0">
                <a:solidFill>
                  <a:srgbClr val="242021"/>
                </a:solidFill>
                <a:effectLst/>
                <a:latin typeface="Arial" panose="020B0604020202020204" pitchFamily="34" charset="0"/>
                <a:cs typeface="Arial" panose="020B0604020202020204" pitchFamily="34" charset="0"/>
              </a:rPr>
              <a:t>: constructed by stacking multiple RBMs </a:t>
            </a:r>
            <a:br>
              <a:rPr lang="en-US" sz="2100">
                <a:latin typeface="Arial" panose="020B0604020202020204" pitchFamily="34" charset="0"/>
                <a:cs typeface="Arial" panose="020B0604020202020204" pitchFamily="34" charset="0"/>
              </a:rPr>
            </a:b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ACEEBC4-BD9C-4F2B-A3E4-653946859A91}"/>
              </a:ext>
            </a:extLst>
          </p:cNvPr>
          <p:cNvPicPr>
            <a:picLocks noChangeAspect="1"/>
          </p:cNvPicPr>
          <p:nvPr/>
        </p:nvPicPr>
        <p:blipFill>
          <a:blip r:embed="rId4"/>
          <a:stretch>
            <a:fillRect/>
          </a:stretch>
        </p:blipFill>
        <p:spPr>
          <a:xfrm>
            <a:off x="192361" y="2296000"/>
            <a:ext cx="7660484" cy="3748747"/>
          </a:xfrm>
          <a:prstGeom prst="rect">
            <a:avLst/>
          </a:prstGeom>
        </p:spPr>
      </p:pic>
      <p:pic>
        <p:nvPicPr>
          <p:cNvPr id="10" name="Picture 9">
            <a:extLst>
              <a:ext uri="{FF2B5EF4-FFF2-40B4-BE49-F238E27FC236}">
                <a16:creationId xmlns:a16="http://schemas.microsoft.com/office/drawing/2014/main" id="{843AC616-EC08-4981-923F-F4868DC58517}"/>
              </a:ext>
            </a:extLst>
          </p:cNvPr>
          <p:cNvPicPr>
            <a:picLocks noChangeAspect="1"/>
          </p:cNvPicPr>
          <p:nvPr/>
        </p:nvPicPr>
        <p:blipFill>
          <a:blip r:embed="rId5"/>
          <a:stretch>
            <a:fillRect/>
          </a:stretch>
        </p:blipFill>
        <p:spPr>
          <a:xfrm>
            <a:off x="12192000" y="1111248"/>
            <a:ext cx="5895975" cy="4810125"/>
          </a:xfrm>
          <a:prstGeom prst="rect">
            <a:avLst/>
          </a:prstGeom>
        </p:spPr>
      </p:pic>
    </p:spTree>
    <p:extLst>
      <p:ext uri="{BB962C8B-B14F-4D97-AF65-F5344CB8AC3E}">
        <p14:creationId xmlns:p14="http://schemas.microsoft.com/office/powerpoint/2010/main" val="1936939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D1B999-FE5B-429C-B000-953258F8432C}"/>
              </a:ext>
            </a:extLst>
          </p:cNvPr>
          <p:cNvSpPr txBox="1"/>
          <p:nvPr/>
        </p:nvSpPr>
        <p:spPr>
          <a:xfrm>
            <a:off x="1155700" y="1435100"/>
            <a:ext cx="1054100" cy="369332"/>
          </a:xfrm>
          <a:prstGeom prst="rect">
            <a:avLst/>
          </a:prstGeom>
          <a:noFill/>
        </p:spPr>
        <p:txBody>
          <a:bodyPr wrap="square" rtlCol="0">
            <a:spAutoFit/>
          </a:bodyPr>
          <a:lstStyle/>
          <a:p>
            <a:r>
              <a:rPr lang="en-US"/>
              <a:t>[165]</a:t>
            </a:r>
          </a:p>
        </p:txBody>
      </p:sp>
      <p:pic>
        <p:nvPicPr>
          <p:cNvPr id="7" name="Picture 6">
            <a:extLst>
              <a:ext uri="{FF2B5EF4-FFF2-40B4-BE49-F238E27FC236}">
                <a16:creationId xmlns:a16="http://schemas.microsoft.com/office/drawing/2014/main" id="{DD5009FF-BA40-4778-9D03-2540873AC354}"/>
              </a:ext>
            </a:extLst>
          </p:cNvPr>
          <p:cNvPicPr>
            <a:picLocks noChangeAspect="1"/>
          </p:cNvPicPr>
          <p:nvPr/>
        </p:nvPicPr>
        <p:blipFill>
          <a:blip r:embed="rId3"/>
          <a:stretch>
            <a:fillRect/>
          </a:stretch>
        </p:blipFill>
        <p:spPr>
          <a:xfrm>
            <a:off x="2565400" y="2312950"/>
            <a:ext cx="8219369" cy="4360384"/>
          </a:xfrm>
          <a:prstGeom prst="rect">
            <a:avLst/>
          </a:prstGeom>
        </p:spPr>
      </p:pic>
      <p:pic>
        <p:nvPicPr>
          <p:cNvPr id="9" name="Picture 8">
            <a:extLst>
              <a:ext uri="{FF2B5EF4-FFF2-40B4-BE49-F238E27FC236}">
                <a16:creationId xmlns:a16="http://schemas.microsoft.com/office/drawing/2014/main" id="{6EE46D65-2A46-43D9-8306-8EB2622CA5AA}"/>
              </a:ext>
            </a:extLst>
          </p:cNvPr>
          <p:cNvPicPr>
            <a:picLocks noChangeAspect="1"/>
          </p:cNvPicPr>
          <p:nvPr/>
        </p:nvPicPr>
        <p:blipFill>
          <a:blip r:embed="rId4"/>
          <a:stretch>
            <a:fillRect/>
          </a:stretch>
        </p:blipFill>
        <p:spPr>
          <a:xfrm>
            <a:off x="-6645784" y="4135271"/>
            <a:ext cx="7642727" cy="1625447"/>
          </a:xfrm>
          <a:prstGeom prst="rect">
            <a:avLst/>
          </a:prstGeom>
        </p:spPr>
      </p:pic>
      <p:sp>
        <p:nvSpPr>
          <p:cNvPr id="10" name="TextBox 9">
            <a:extLst>
              <a:ext uri="{FF2B5EF4-FFF2-40B4-BE49-F238E27FC236}">
                <a16:creationId xmlns:a16="http://schemas.microsoft.com/office/drawing/2014/main" id="{6B809640-3B21-4683-A0DE-92AF552AA56E}"/>
              </a:ext>
            </a:extLst>
          </p:cNvPr>
          <p:cNvSpPr txBox="1"/>
          <p:nvPr/>
        </p:nvSpPr>
        <p:spPr>
          <a:xfrm>
            <a:off x="1682750" y="1250434"/>
            <a:ext cx="10509250" cy="923330"/>
          </a:xfrm>
          <a:prstGeom prst="rect">
            <a:avLst/>
          </a:prstGeom>
          <a:noFill/>
        </p:spPr>
        <p:txBody>
          <a:bodyPr wrap="square" rtlCol="0">
            <a:spAutoFit/>
          </a:bodyPr>
          <a:lstStyle/>
          <a:p>
            <a:r>
              <a:rPr lang="en-US"/>
              <a:t>+ Model: AlexNet</a:t>
            </a:r>
          </a:p>
          <a:p>
            <a:r>
              <a:rPr lang="en-US"/>
              <a:t>+ Process protein and small molecule separately into two fixed-size descriptions (fingerprint vectors)</a:t>
            </a:r>
          </a:p>
          <a:p>
            <a:r>
              <a:rPr lang="en-US"/>
              <a:t> +Use neural nets to further transform fingerprints</a:t>
            </a:r>
          </a:p>
        </p:txBody>
      </p:sp>
      <p:sp>
        <p:nvSpPr>
          <p:cNvPr id="11" name="TextBox 10">
            <a:extLst>
              <a:ext uri="{FF2B5EF4-FFF2-40B4-BE49-F238E27FC236}">
                <a16:creationId xmlns:a16="http://schemas.microsoft.com/office/drawing/2014/main" id="{E426115E-2102-4424-8E1E-E9C043B0D0AC}"/>
              </a:ext>
            </a:extLst>
          </p:cNvPr>
          <p:cNvSpPr txBox="1"/>
          <p:nvPr/>
        </p:nvSpPr>
        <p:spPr>
          <a:xfrm>
            <a:off x="5270500" y="6488668"/>
            <a:ext cx="4584700" cy="369332"/>
          </a:xfrm>
          <a:prstGeom prst="rect">
            <a:avLst/>
          </a:prstGeom>
          <a:noFill/>
        </p:spPr>
        <p:txBody>
          <a:bodyPr wrap="square" rtlCol="0">
            <a:spAutoFit/>
          </a:bodyPr>
          <a:lstStyle/>
          <a:p>
            <a:r>
              <a:rPr lang="en-US"/>
              <a:t>Model pipeline</a:t>
            </a:r>
          </a:p>
        </p:txBody>
      </p:sp>
    </p:spTree>
    <p:extLst>
      <p:ext uri="{BB962C8B-B14F-4D97-AF65-F5344CB8AC3E}">
        <p14:creationId xmlns:p14="http://schemas.microsoft.com/office/powerpoint/2010/main" val="1086685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Overview</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2EBAAE-E5A6-4D80-91C3-6E81BAEDEAC1}"/>
              </a:ext>
            </a:extLst>
          </p:cNvPr>
          <p:cNvPicPr>
            <a:picLocks noChangeAspect="1"/>
          </p:cNvPicPr>
          <p:nvPr/>
        </p:nvPicPr>
        <p:blipFill>
          <a:blip r:embed="rId3"/>
          <a:stretch>
            <a:fillRect/>
          </a:stretch>
        </p:blipFill>
        <p:spPr>
          <a:xfrm>
            <a:off x="1622774" y="1559047"/>
            <a:ext cx="9914174" cy="4668837"/>
          </a:xfrm>
          <a:prstGeom prst="rect">
            <a:avLst/>
          </a:prstGeom>
        </p:spPr>
      </p:pic>
      <p:sp>
        <p:nvSpPr>
          <p:cNvPr id="8" name="TextBox 7">
            <a:extLst>
              <a:ext uri="{FF2B5EF4-FFF2-40B4-BE49-F238E27FC236}">
                <a16:creationId xmlns:a16="http://schemas.microsoft.com/office/drawing/2014/main" id="{D0BF6B15-07CC-447E-B8ED-61D87B2A5E27}"/>
              </a:ext>
            </a:extLst>
          </p:cNvPr>
          <p:cNvSpPr txBox="1"/>
          <p:nvPr/>
        </p:nvSpPr>
        <p:spPr>
          <a:xfrm>
            <a:off x="5745573" y="4118665"/>
            <a:ext cx="5936203" cy="2308324"/>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Purpose of VS: </a:t>
            </a:r>
          </a:p>
          <a:p>
            <a:r>
              <a:rPr lang="en-US">
                <a:latin typeface="Arial" panose="020B0604020202020204" pitchFamily="34" charset="0"/>
                <a:cs typeface="Arial" panose="020B0604020202020204" pitchFamily="34" charset="0"/>
              </a:rPr>
              <a:t>- I</a:t>
            </a:r>
            <a:r>
              <a:rPr lang="en-US" sz="1800" b="0" i="0">
                <a:solidFill>
                  <a:srgbClr val="242021"/>
                </a:solidFill>
                <a:effectLst/>
                <a:latin typeface="Arial" panose="020B0604020202020204" pitchFamily="34" charset="0"/>
                <a:cs typeface="Arial" panose="020B0604020202020204" pitchFamily="34" charset="0"/>
              </a:rPr>
              <a:t>dentify new drug candidates for specified targets</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sz="1800" b="0" i="0">
                <a:solidFill>
                  <a:srgbClr val="242021"/>
                </a:solidFill>
                <a:effectLst/>
                <a:latin typeface="Arial" panose="020B0604020202020204" pitchFamily="34" charset="0"/>
                <a:cs typeface="Arial" panose="020B0604020202020204" pitchFamily="34" charset="0"/>
              </a:rPr>
              <a:t>Finding beneficial drug pairs</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242021"/>
                </a:solidFill>
                <a:latin typeface="Arial" panose="020B0604020202020204" pitchFamily="34" charset="0"/>
                <a:cs typeface="Arial" panose="020B0604020202020204" pitchFamily="34" charset="0"/>
              </a:rPr>
              <a:t>T</a:t>
            </a:r>
            <a:r>
              <a:rPr lang="en-US" sz="1800" b="0" i="0">
                <a:solidFill>
                  <a:srgbClr val="242021"/>
                </a:solidFill>
                <a:effectLst/>
                <a:latin typeface="Arial" panose="020B0604020202020204" pitchFamily="34" charset="0"/>
                <a:cs typeface="Arial" panose="020B0604020202020204" pitchFamily="34" charset="0"/>
              </a:rPr>
              <a:t>he prediction of ATC codes for known drugs</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r>
              <a:rPr lang="en-US">
                <a:solidFill>
                  <a:srgbClr val="242021"/>
                </a:solidFill>
                <a:latin typeface="Arial" panose="020B0604020202020204" pitchFamily="34" charset="0"/>
                <a:cs typeface="Arial" panose="020B0604020202020204" pitchFamily="34" charset="0"/>
              </a:rPr>
              <a:t>D</a:t>
            </a:r>
            <a:r>
              <a:rPr lang="en-US" sz="1800" b="0" i="0">
                <a:solidFill>
                  <a:srgbClr val="242021"/>
                </a:solidFill>
                <a:effectLst/>
                <a:latin typeface="Arial" panose="020B0604020202020204" pitchFamily="34" charset="0"/>
                <a:cs typeface="Arial" panose="020B0604020202020204" pitchFamily="34" charset="0"/>
              </a:rPr>
              <a:t>rug repurposing and off target effect identification</a:t>
            </a:r>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   &gt;&gt; F</a:t>
            </a:r>
            <a:r>
              <a:rPr lang="en-US" sz="1800" b="0" i="0">
                <a:solidFill>
                  <a:srgbClr val="242021"/>
                </a:solidFill>
                <a:effectLst/>
                <a:latin typeface="Arial" panose="020B0604020202020204" pitchFamily="34" charset="0"/>
                <a:cs typeface="Arial" panose="020B0604020202020204" pitchFamily="34" charset="0"/>
              </a:rPr>
              <a:t>ind new uses for the already approved drugs</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81DB8D9-DBCE-426F-8841-090A1F1942E7}"/>
              </a:ext>
            </a:extLst>
          </p:cNvPr>
          <p:cNvSpPr txBox="1"/>
          <p:nvPr/>
        </p:nvSpPr>
        <p:spPr>
          <a:xfrm>
            <a:off x="408229" y="6254010"/>
            <a:ext cx="12009822" cy="1477328"/>
          </a:xfrm>
          <a:prstGeom prst="rect">
            <a:avLst/>
          </a:prstGeom>
          <a:noFill/>
        </p:spPr>
        <p:txBody>
          <a:bodyPr wrap="square" rtlCol="0">
            <a:spAutoFit/>
          </a:bodyPr>
          <a:lstStyle/>
          <a:p>
            <a:r>
              <a:rPr lang="en-US" sz="1800" b="0" i="1">
                <a:solidFill>
                  <a:srgbClr val="242021"/>
                </a:solidFill>
                <a:effectLst/>
                <a:latin typeface="AdvOTbf7bbdaa"/>
              </a:rPr>
              <a:t>- identified drug candidates  tyrosine phosphatase-1B enzyme:  hit rate of VS ~ 34.8%, </a:t>
            </a:r>
            <a:r>
              <a:rPr lang="en-US" i="1">
                <a:solidFill>
                  <a:srgbClr val="242021"/>
                </a:solidFill>
                <a:latin typeface="AdvOTbf7bbdaa"/>
              </a:rPr>
              <a:t>of high-throughput screening ~ 0.21%</a:t>
            </a:r>
          </a:p>
          <a:p>
            <a:r>
              <a:rPr lang="en-US" sz="1800" b="0" i="1">
                <a:solidFill>
                  <a:srgbClr val="242021"/>
                </a:solidFill>
                <a:effectLst/>
                <a:latin typeface="AdvOTbf7bbdaa"/>
              </a:rPr>
              <a:t>- discovery of a novel inhibitor of AmpC ß-lactamase </a:t>
            </a:r>
            <a:br>
              <a:rPr lang="en-US" i="1"/>
            </a:br>
            <a:endParaRPr lang="en-US" i="1">
              <a:solidFill>
                <a:srgbClr val="242021"/>
              </a:solidFill>
              <a:latin typeface="AdvOTbf7bbdaa"/>
            </a:endParaRPr>
          </a:p>
          <a:p>
            <a:r>
              <a:rPr lang="en-US" sz="1800" b="0" i="1">
                <a:solidFill>
                  <a:srgbClr val="242021"/>
                </a:solidFill>
                <a:effectLst/>
                <a:latin typeface="AdvOTbf7bbdaa"/>
              </a:rPr>
              <a:t> </a:t>
            </a:r>
            <a:r>
              <a:rPr lang="en-US" i="1"/>
              <a:t> </a:t>
            </a:r>
            <a:br>
              <a:rPr lang="en-US" i="1"/>
            </a:br>
            <a:endParaRPr lang="en-US" i="1"/>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1D0211B-3688-4245-B888-F62F6211AF8A}"/>
                  </a:ext>
                </a:extLst>
              </p14:cNvPr>
              <p14:cNvContentPartPr/>
              <p14:nvPr/>
            </p14:nvContentPartPr>
            <p14:xfrm>
              <a:off x="660240" y="6254640"/>
              <a:ext cx="360" cy="360"/>
            </p14:xfrm>
          </p:contentPart>
        </mc:Choice>
        <mc:Fallback xmlns="">
          <p:pic>
            <p:nvPicPr>
              <p:cNvPr id="3" name="Ink 2">
                <a:extLst>
                  <a:ext uri="{FF2B5EF4-FFF2-40B4-BE49-F238E27FC236}">
                    <a16:creationId xmlns:a16="http://schemas.microsoft.com/office/drawing/2014/main" id="{71D0211B-3688-4245-B888-F62F6211AF8A}"/>
                  </a:ext>
                </a:extLst>
              </p:cNvPr>
              <p:cNvPicPr/>
              <p:nvPr/>
            </p:nvPicPr>
            <p:blipFill>
              <a:blip r:embed="rId5"/>
              <a:stretch>
                <a:fillRect/>
              </a:stretch>
            </p:blipFill>
            <p:spPr>
              <a:xfrm>
                <a:off x="650880" y="6245280"/>
                <a:ext cx="19080" cy="19080"/>
              </a:xfrm>
              <a:prstGeom prst="rect">
                <a:avLst/>
              </a:prstGeom>
            </p:spPr>
          </p:pic>
        </mc:Fallback>
      </mc:AlternateContent>
      <p:sp>
        <p:nvSpPr>
          <p:cNvPr id="7" name="TextBox 6">
            <a:extLst>
              <a:ext uri="{FF2B5EF4-FFF2-40B4-BE49-F238E27FC236}">
                <a16:creationId xmlns:a16="http://schemas.microsoft.com/office/drawing/2014/main" id="{D5CBE50D-4BA6-4720-A50A-C92E34AF1607}"/>
              </a:ext>
            </a:extLst>
          </p:cNvPr>
          <p:cNvSpPr txBox="1"/>
          <p:nvPr/>
        </p:nvSpPr>
        <p:spPr>
          <a:xfrm>
            <a:off x="6579861" y="1162048"/>
            <a:ext cx="6073268" cy="646331"/>
          </a:xfrm>
          <a:prstGeom prst="rect">
            <a:avLst/>
          </a:prstGeom>
          <a:noFill/>
        </p:spPr>
        <p:txBody>
          <a:bodyPr wrap="square" rtlCol="0">
            <a:spAutoFit/>
          </a:bodyPr>
          <a:lstStyle/>
          <a:p>
            <a:r>
              <a:rPr lang="en-US" sz="1800" b="0" i="0">
                <a:solidFill>
                  <a:srgbClr val="FF0000"/>
                </a:solidFill>
                <a:effectLst/>
                <a:latin typeface="Arial" panose="020B0604020202020204" pitchFamily="34" charset="0"/>
                <a:cs typeface="Arial" panose="020B0604020202020204" pitchFamily="34" charset="0"/>
              </a:rPr>
              <a:t>Fail: the unexpected side effects and toxicity problems</a:t>
            </a:r>
            <a:r>
              <a:rPr lang="en-US">
                <a:solidFill>
                  <a:srgbClr val="FF0000"/>
                </a:solidFill>
                <a:latin typeface="Arial" panose="020B0604020202020204" pitchFamily="34" charset="0"/>
                <a:cs typeface="Arial" panose="020B0604020202020204" pitchFamily="34" charset="0"/>
              </a:rPr>
              <a:t> </a:t>
            </a:r>
            <a:br>
              <a:rPr lang="en-US">
                <a:solidFill>
                  <a:srgbClr val="FF0000"/>
                </a:solidFill>
                <a:latin typeface="Arial" panose="020B0604020202020204" pitchFamily="34" charset="0"/>
                <a:cs typeface="Arial" panose="020B0604020202020204" pitchFamily="34" charset="0"/>
              </a:rPr>
            </a:br>
            <a:endParaRPr lang="en-US">
              <a:solidFill>
                <a:srgbClr val="FF0000"/>
              </a:solidFill>
              <a:latin typeface="Arial" panose="020B0604020202020204" pitchFamily="34" charset="0"/>
              <a:cs typeface="Arial" panose="020B0604020202020204" pitchFamily="34" charset="0"/>
            </a:endParaRPr>
          </a:p>
        </p:txBody>
      </p:sp>
      <p:sp>
        <p:nvSpPr>
          <p:cNvPr id="10" name="Arrow: Down 9">
            <a:extLst>
              <a:ext uri="{FF2B5EF4-FFF2-40B4-BE49-F238E27FC236}">
                <a16:creationId xmlns:a16="http://schemas.microsoft.com/office/drawing/2014/main" id="{3177F8C5-E661-413B-BBFA-5B04448B8251}"/>
              </a:ext>
            </a:extLst>
          </p:cNvPr>
          <p:cNvSpPr/>
          <p:nvPr/>
        </p:nvSpPr>
        <p:spPr>
          <a:xfrm rot="10800000">
            <a:off x="9119434" y="1585173"/>
            <a:ext cx="250257" cy="26079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5F64863-0284-4199-9290-2DF240762524}"/>
              </a:ext>
            </a:extLst>
          </p:cNvPr>
          <p:cNvPicPr>
            <a:picLocks noChangeAspect="1"/>
          </p:cNvPicPr>
          <p:nvPr/>
        </p:nvPicPr>
        <p:blipFill>
          <a:blip r:embed="rId3"/>
          <a:stretch>
            <a:fillRect/>
          </a:stretch>
        </p:blipFill>
        <p:spPr>
          <a:xfrm>
            <a:off x="1058332" y="2219571"/>
            <a:ext cx="7695340" cy="2038416"/>
          </a:xfrm>
          <a:prstGeom prst="rect">
            <a:avLst/>
          </a:prstGeom>
        </p:spPr>
      </p:pic>
      <p:sp>
        <p:nvSpPr>
          <p:cNvPr id="4" name="Rectangle 3">
            <a:extLst>
              <a:ext uri="{FF2B5EF4-FFF2-40B4-BE49-F238E27FC236}">
                <a16:creationId xmlns:a16="http://schemas.microsoft.com/office/drawing/2014/main" id="{02426E15-BFDC-4D1F-81BC-E77227A5BC4E}"/>
              </a:ext>
            </a:extLst>
          </p:cNvPr>
          <p:cNvSpPr/>
          <p:nvPr/>
        </p:nvSpPr>
        <p:spPr>
          <a:xfrm>
            <a:off x="2327980" y="1201871"/>
            <a:ext cx="643820" cy="53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9" name="Rectangle 8">
            <a:extLst>
              <a:ext uri="{FF2B5EF4-FFF2-40B4-BE49-F238E27FC236}">
                <a16:creationId xmlns:a16="http://schemas.microsoft.com/office/drawing/2014/main" id="{0E47C0BD-7DCA-4902-B647-A91B50D617A5}"/>
              </a:ext>
            </a:extLst>
          </p:cNvPr>
          <p:cNvSpPr/>
          <p:nvPr/>
        </p:nvSpPr>
        <p:spPr>
          <a:xfrm>
            <a:off x="9194800" y="1201871"/>
            <a:ext cx="643820" cy="53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10" name="TextBox 9">
            <a:extLst>
              <a:ext uri="{FF2B5EF4-FFF2-40B4-BE49-F238E27FC236}">
                <a16:creationId xmlns:a16="http://schemas.microsoft.com/office/drawing/2014/main" id="{4AE324C4-97D9-4085-BF34-91AB3758ECC7}"/>
              </a:ext>
            </a:extLst>
          </p:cNvPr>
          <p:cNvSpPr txBox="1"/>
          <p:nvPr/>
        </p:nvSpPr>
        <p:spPr>
          <a:xfrm>
            <a:off x="969432" y="1263732"/>
            <a:ext cx="11057468" cy="692497"/>
          </a:xfrm>
          <a:prstGeom prst="rect">
            <a:avLst/>
          </a:prstGeom>
          <a:noFill/>
        </p:spPr>
        <p:txBody>
          <a:bodyPr wrap="square">
            <a:spAutoFit/>
          </a:bodyPr>
          <a:lstStyle/>
          <a:p>
            <a:r>
              <a:rPr lang="en-US" sz="2100" b="1">
                <a:latin typeface="Arial" panose="020B0604020202020204" pitchFamily="34" charset="0"/>
                <a:cs typeface="Arial" panose="020B0604020202020204" pitchFamily="34" charset="0"/>
              </a:rPr>
              <a:t>[250] Chemception: </a:t>
            </a:r>
          </a:p>
          <a:p>
            <a:r>
              <a:rPr lang="en-US">
                <a:latin typeface="Arial" panose="020B0604020202020204" pitchFamily="34" charset="0"/>
                <a:cs typeface="Arial" panose="020B0604020202020204" pitchFamily="34" charset="0"/>
              </a:rPr>
              <a:t>P</a:t>
            </a:r>
            <a:r>
              <a:rPr lang="en-US" b="0" i="0">
                <a:solidFill>
                  <a:srgbClr val="242021"/>
                </a:solidFill>
                <a:effectLst/>
                <a:latin typeface="Arial" panose="020B0604020202020204" pitchFamily="34" charset="0"/>
                <a:cs typeface="Arial" panose="020B0604020202020204" pitchFamily="34" charset="0"/>
              </a:rPr>
              <a:t>rediction of chemical properties of compounds (binding, toxicity and free energy solvation) </a:t>
            </a:r>
            <a:endParaRPr lang="en-US">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9C45313-1CAA-4A1C-A098-0CBFC719082A}"/>
              </a:ext>
            </a:extLst>
          </p:cNvPr>
          <p:cNvPicPr>
            <a:picLocks noChangeAspect="1"/>
          </p:cNvPicPr>
          <p:nvPr/>
        </p:nvPicPr>
        <p:blipFill>
          <a:blip r:embed="rId4"/>
          <a:stretch>
            <a:fillRect/>
          </a:stretch>
        </p:blipFill>
        <p:spPr>
          <a:xfrm>
            <a:off x="1058332" y="4552714"/>
            <a:ext cx="6383868" cy="2305286"/>
          </a:xfrm>
          <a:prstGeom prst="rect">
            <a:avLst/>
          </a:prstGeom>
        </p:spPr>
      </p:pic>
      <p:pic>
        <p:nvPicPr>
          <p:cNvPr id="12" name="Picture 11">
            <a:extLst>
              <a:ext uri="{FF2B5EF4-FFF2-40B4-BE49-F238E27FC236}">
                <a16:creationId xmlns:a16="http://schemas.microsoft.com/office/drawing/2014/main" id="{49F8CAE9-41F8-44B6-8E4C-CBA87DCA8C39}"/>
              </a:ext>
            </a:extLst>
          </p:cNvPr>
          <p:cNvPicPr>
            <a:picLocks noChangeAspect="1"/>
          </p:cNvPicPr>
          <p:nvPr/>
        </p:nvPicPr>
        <p:blipFill>
          <a:blip r:embed="rId5"/>
          <a:stretch>
            <a:fillRect/>
          </a:stretch>
        </p:blipFill>
        <p:spPr>
          <a:xfrm>
            <a:off x="9283699" y="1924845"/>
            <a:ext cx="1698771" cy="4933155"/>
          </a:xfrm>
          <a:prstGeom prst="rect">
            <a:avLst/>
          </a:prstGeom>
        </p:spPr>
      </p:pic>
    </p:spTree>
    <p:extLst>
      <p:ext uri="{BB962C8B-B14F-4D97-AF65-F5344CB8AC3E}">
        <p14:creationId xmlns:p14="http://schemas.microsoft.com/office/powerpoint/2010/main" val="867242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B66213-CC85-49E5-A080-41DFF3CDD770}"/>
              </a:ext>
            </a:extLst>
          </p:cNvPr>
          <p:cNvSpPr txBox="1"/>
          <p:nvPr/>
        </p:nvSpPr>
        <p:spPr>
          <a:xfrm>
            <a:off x="265705" y="5766058"/>
            <a:ext cx="9212239" cy="1015663"/>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[250] </a:t>
            </a:r>
            <a:r>
              <a:rPr lang="en-US" sz="2000" b="0" i="0">
                <a:solidFill>
                  <a:srgbClr val="242021"/>
                </a:solidFill>
                <a:effectLst/>
                <a:latin typeface="Arial" panose="020B0604020202020204" pitchFamily="34" charset="0"/>
                <a:cs typeface="Arial" panose="020B0604020202020204" pitchFamily="34" charset="0"/>
              </a:rPr>
              <a:t>prediction of chemical</a:t>
            </a:r>
            <a:br>
              <a:rPr lang="en-US" sz="2000" b="0" i="0">
                <a:solidFill>
                  <a:srgbClr val="242021"/>
                </a:solidFill>
                <a:effectLst/>
                <a:latin typeface="Arial" panose="020B0604020202020204" pitchFamily="34" charset="0"/>
                <a:cs typeface="Arial" panose="020B0604020202020204" pitchFamily="34" charset="0"/>
              </a:rPr>
            </a:br>
            <a:r>
              <a:rPr lang="en-US" sz="2000" b="0" i="0">
                <a:solidFill>
                  <a:srgbClr val="242021"/>
                </a:solidFill>
                <a:effectLst/>
                <a:latin typeface="Arial" panose="020B0604020202020204" pitchFamily="34" charset="0"/>
                <a:cs typeface="Arial" panose="020B0604020202020204" pitchFamily="34" charset="0"/>
              </a:rPr>
              <a:t>properties of compounds such as binding, toxicity and free energy solvation </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6149C03-4F37-4D64-90F0-02BF1E3A360A}"/>
              </a:ext>
            </a:extLst>
          </p:cNvPr>
          <p:cNvPicPr>
            <a:picLocks noChangeAspect="1"/>
          </p:cNvPicPr>
          <p:nvPr/>
        </p:nvPicPr>
        <p:blipFill>
          <a:blip r:embed="rId3"/>
          <a:stretch>
            <a:fillRect/>
          </a:stretch>
        </p:blipFill>
        <p:spPr>
          <a:xfrm>
            <a:off x="265705" y="1246020"/>
            <a:ext cx="6326972" cy="2829422"/>
          </a:xfrm>
          <a:prstGeom prst="rect">
            <a:avLst/>
          </a:prstGeom>
        </p:spPr>
      </p:pic>
      <p:pic>
        <p:nvPicPr>
          <p:cNvPr id="10" name="Picture 9">
            <a:extLst>
              <a:ext uri="{FF2B5EF4-FFF2-40B4-BE49-F238E27FC236}">
                <a16:creationId xmlns:a16="http://schemas.microsoft.com/office/drawing/2014/main" id="{A68360E6-348A-403B-A2EA-A6EEDD49254A}"/>
              </a:ext>
            </a:extLst>
          </p:cNvPr>
          <p:cNvPicPr>
            <a:picLocks noChangeAspect="1"/>
          </p:cNvPicPr>
          <p:nvPr/>
        </p:nvPicPr>
        <p:blipFill>
          <a:blip r:embed="rId4"/>
          <a:stretch>
            <a:fillRect/>
          </a:stretch>
        </p:blipFill>
        <p:spPr>
          <a:xfrm>
            <a:off x="5599323" y="3916332"/>
            <a:ext cx="6326972" cy="2773056"/>
          </a:xfrm>
          <a:prstGeom prst="rect">
            <a:avLst/>
          </a:prstGeom>
        </p:spPr>
      </p:pic>
      <p:pic>
        <p:nvPicPr>
          <p:cNvPr id="12" name="Picture 11">
            <a:extLst>
              <a:ext uri="{FF2B5EF4-FFF2-40B4-BE49-F238E27FC236}">
                <a16:creationId xmlns:a16="http://schemas.microsoft.com/office/drawing/2014/main" id="{AAF81996-2B7E-41E2-930E-5B879E5F6B0C}"/>
              </a:ext>
            </a:extLst>
          </p:cNvPr>
          <p:cNvPicPr>
            <a:picLocks noChangeAspect="1"/>
          </p:cNvPicPr>
          <p:nvPr/>
        </p:nvPicPr>
        <p:blipFill>
          <a:blip r:embed="rId5"/>
          <a:stretch>
            <a:fillRect/>
          </a:stretch>
        </p:blipFill>
        <p:spPr>
          <a:xfrm>
            <a:off x="7847463" y="1818938"/>
            <a:ext cx="4203510" cy="728362"/>
          </a:xfrm>
          <a:prstGeom prst="rect">
            <a:avLst/>
          </a:prstGeom>
        </p:spPr>
      </p:pic>
    </p:spTree>
    <p:extLst>
      <p:ext uri="{BB962C8B-B14F-4D97-AF65-F5344CB8AC3E}">
        <p14:creationId xmlns:p14="http://schemas.microsoft.com/office/powerpoint/2010/main" val="266988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A778A40-3EEC-4494-BDAE-581405E0B8E9}"/>
              </a:ext>
            </a:extLst>
          </p:cNvPr>
          <p:cNvPicPr>
            <a:picLocks noChangeAspect="1"/>
          </p:cNvPicPr>
          <p:nvPr/>
        </p:nvPicPr>
        <p:blipFill>
          <a:blip r:embed="rId3"/>
          <a:stretch>
            <a:fillRect/>
          </a:stretch>
        </p:blipFill>
        <p:spPr>
          <a:xfrm>
            <a:off x="7730316" y="1263986"/>
            <a:ext cx="4263153" cy="5405677"/>
          </a:xfrm>
          <a:prstGeom prst="rect">
            <a:avLst/>
          </a:prstGeom>
        </p:spPr>
      </p:pic>
      <p:sp>
        <p:nvSpPr>
          <p:cNvPr id="11" name="TextBox 10">
            <a:extLst>
              <a:ext uri="{FF2B5EF4-FFF2-40B4-BE49-F238E27FC236}">
                <a16:creationId xmlns:a16="http://schemas.microsoft.com/office/drawing/2014/main" id="{26342A6F-7B0F-4541-B302-FC488F96FC59}"/>
              </a:ext>
            </a:extLst>
          </p:cNvPr>
          <p:cNvSpPr txBox="1"/>
          <p:nvPr/>
        </p:nvSpPr>
        <p:spPr>
          <a:xfrm>
            <a:off x="692399" y="1225234"/>
            <a:ext cx="6096000" cy="800219"/>
          </a:xfrm>
          <a:prstGeom prst="rect">
            <a:avLst/>
          </a:prstGeom>
          <a:noFill/>
        </p:spPr>
        <p:txBody>
          <a:bodyPr wrap="square">
            <a:spAutoFit/>
          </a:bodyPr>
          <a:lstStyle/>
          <a:p>
            <a:r>
              <a:rPr lang="en-US" sz="2300" b="1" i="0">
                <a:solidFill>
                  <a:srgbClr val="242021"/>
                </a:solidFill>
                <a:effectLst/>
                <a:latin typeface="Arial" panose="020B0604020202020204" pitchFamily="34" charset="0"/>
                <a:cs typeface="Arial" panose="020B0604020202020204" pitchFamily="34" charset="0"/>
              </a:rPr>
              <a:t>Graph convolution deep learning method</a:t>
            </a:r>
            <a:r>
              <a:rPr lang="en-US" sz="2300" b="1">
                <a:latin typeface="Arial" panose="020B0604020202020204" pitchFamily="34" charset="0"/>
                <a:cs typeface="Arial" panose="020B0604020202020204" pitchFamily="34" charset="0"/>
              </a:rPr>
              <a:t> </a:t>
            </a:r>
            <a:br>
              <a:rPr lang="en-US" sz="2300" b="1">
                <a:latin typeface="Arial" panose="020B0604020202020204" pitchFamily="34" charset="0"/>
                <a:cs typeface="Arial" panose="020B0604020202020204" pitchFamily="34" charset="0"/>
              </a:rPr>
            </a:br>
            <a:endParaRPr lang="en-US" sz="2300" b="1">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80B1283-A56E-43F5-979C-C9AF61E33B84}"/>
              </a:ext>
            </a:extLst>
          </p:cNvPr>
          <p:cNvSpPr txBox="1"/>
          <p:nvPr/>
        </p:nvSpPr>
        <p:spPr>
          <a:xfrm>
            <a:off x="639232" y="1896747"/>
            <a:ext cx="7774484" cy="2031325"/>
          </a:xfrm>
          <a:prstGeom prst="rect">
            <a:avLst/>
          </a:prstGeom>
          <a:noFill/>
        </p:spPr>
        <p:txBody>
          <a:bodyPr wrap="square">
            <a:spAutoFit/>
          </a:bodyPr>
          <a:lstStyle/>
          <a:p>
            <a:r>
              <a:rPr lang="en-US" sz="2100" i="0">
                <a:solidFill>
                  <a:srgbClr val="000000"/>
                </a:solidFill>
                <a:effectLst/>
                <a:latin typeface="Arial" panose="020B0604020202020204" pitchFamily="34" charset="0"/>
                <a:cs typeface="Arial" panose="020B0604020202020204" pitchFamily="34" charset="0"/>
              </a:rPr>
              <a:t>Graph convolutions</a:t>
            </a:r>
            <a:r>
              <a:rPr lang="en-US" sz="2100">
                <a:solidFill>
                  <a:srgbClr val="000000"/>
                </a:solidFill>
                <a:latin typeface="Arial" panose="020B0604020202020204" pitchFamily="34" charset="0"/>
                <a:cs typeface="Arial" panose="020B0604020202020204" pitchFamily="34" charset="0"/>
              </a:rPr>
              <a:t>: = a ML</a:t>
            </a:r>
            <a:r>
              <a:rPr lang="en-US" sz="2100" b="0" i="0">
                <a:solidFill>
                  <a:srgbClr val="000000"/>
                </a:solidFill>
                <a:effectLst/>
                <a:latin typeface="Arial" panose="020B0604020202020204" pitchFamily="34" charset="0"/>
                <a:cs typeface="Arial" panose="020B0604020202020204" pitchFamily="34" charset="0"/>
              </a:rPr>
              <a:t> architecture for learning from undirected graphs</a:t>
            </a:r>
          </a:p>
          <a:p>
            <a:r>
              <a:rPr lang="en-US" sz="2100" b="1" i="0">
                <a:solidFill>
                  <a:srgbClr val="000000"/>
                </a:solidFill>
                <a:effectLst/>
                <a:latin typeface="Arial" panose="020B0604020202020204" pitchFamily="34" charset="0"/>
                <a:cs typeface="Arial" panose="020B0604020202020204" pitchFamily="34" charset="0"/>
              </a:rPr>
              <a:t>Graph convolutions </a:t>
            </a:r>
            <a:r>
              <a:rPr lang="en-US" sz="2100" b="0" i="0">
                <a:solidFill>
                  <a:srgbClr val="000000"/>
                </a:solidFill>
                <a:effectLst/>
                <a:latin typeface="Arial" panose="020B0604020202020204" pitchFamily="34" charset="0"/>
                <a:cs typeface="Arial" panose="020B0604020202020204" pitchFamily="34" charset="0"/>
              </a:rPr>
              <a:t>use a simple encoding of the molecular graph - atom(vertices), bonds(edges), distances(weight)</a:t>
            </a: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23ED75AE-A1E9-4118-A154-E906010344A4}"/>
              </a:ext>
            </a:extLst>
          </p:cNvPr>
          <p:cNvPicPr>
            <a:picLocks noChangeAspect="1"/>
          </p:cNvPicPr>
          <p:nvPr/>
        </p:nvPicPr>
        <p:blipFill>
          <a:blip r:embed="rId4"/>
          <a:stretch>
            <a:fillRect/>
          </a:stretch>
        </p:blipFill>
        <p:spPr>
          <a:xfrm>
            <a:off x="1738227" y="3801817"/>
            <a:ext cx="4251938" cy="2955350"/>
          </a:xfrm>
          <a:prstGeom prst="rect">
            <a:avLst/>
          </a:prstGeom>
        </p:spPr>
      </p:pic>
    </p:spTree>
    <p:extLst>
      <p:ext uri="{BB962C8B-B14F-4D97-AF65-F5344CB8AC3E}">
        <p14:creationId xmlns:p14="http://schemas.microsoft.com/office/powerpoint/2010/main" val="284182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 - DeepLearning</a:t>
            </a:r>
            <a:endParaRPr lang="en-US" sz="3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E582105-D7A9-4FAB-ADF3-36AA5FB95FB0}"/>
              </a:ext>
            </a:extLst>
          </p:cNvPr>
          <p:cNvSpPr txBox="1"/>
          <p:nvPr/>
        </p:nvSpPr>
        <p:spPr>
          <a:xfrm>
            <a:off x="610379" y="1181210"/>
            <a:ext cx="5919537" cy="3000821"/>
          </a:xfrm>
          <a:prstGeom prst="rect">
            <a:avLst/>
          </a:prstGeom>
          <a:noFill/>
        </p:spPr>
        <p:txBody>
          <a:bodyPr wrap="square">
            <a:spAutoFit/>
          </a:bodyPr>
          <a:lstStyle/>
          <a:p>
            <a:pPr algn="just"/>
            <a:r>
              <a:rPr lang="en-US" sz="2100" b="1" i="0">
                <a:solidFill>
                  <a:srgbClr val="242021"/>
                </a:solidFill>
                <a:effectLst/>
                <a:latin typeface="Arial" panose="020B0604020202020204" pitchFamily="34" charset="0"/>
                <a:cs typeface="Arial" panose="020B0604020202020204" pitchFamily="34" charset="0"/>
              </a:rPr>
              <a:t>Summary: </a:t>
            </a:r>
          </a:p>
          <a:p>
            <a:pPr marL="342900" indent="-342900" algn="just">
              <a:buFont typeface="Arial" panose="020B0604020202020204" pitchFamily="34" charset="0"/>
              <a:buChar char="•"/>
            </a:pPr>
            <a:r>
              <a:rPr lang="en-US" sz="2100" b="0" i="0">
                <a:solidFill>
                  <a:srgbClr val="242021"/>
                </a:solidFill>
                <a:effectLst/>
                <a:latin typeface="Arial" panose="020B0604020202020204" pitchFamily="34" charset="0"/>
                <a:cs typeface="Arial" panose="020B0604020202020204" pitchFamily="34" charset="0"/>
              </a:rPr>
              <a:t>DNNs are convenient for analysing the relationship between compounds - targets since</a:t>
            </a:r>
          </a:p>
          <a:p>
            <a:pPr marL="800100" lvl="1" indent="-342900" algn="just">
              <a:buFont typeface="Arial" panose="020B0604020202020204" pitchFamily="34" charset="0"/>
              <a:buChar char="•"/>
            </a:pPr>
            <a:r>
              <a:rPr lang="en-US" sz="2100" b="0" i="0">
                <a:solidFill>
                  <a:srgbClr val="242021"/>
                </a:solidFill>
                <a:effectLst/>
                <a:latin typeface="Arial" panose="020B0604020202020204" pitchFamily="34" charset="0"/>
                <a:cs typeface="Arial" panose="020B0604020202020204" pitchFamily="34" charset="0"/>
              </a:rPr>
              <a:t>The</a:t>
            </a:r>
            <a:r>
              <a:rPr lang="en-US" sz="2100">
                <a:solidFill>
                  <a:srgbClr val="242021"/>
                </a:solidFill>
                <a:latin typeface="Arial" panose="020B0604020202020204" pitchFamily="34" charset="0"/>
                <a:cs typeface="Arial" panose="020B0604020202020204" pitchFamily="34" charset="0"/>
              </a:rPr>
              <a:t> </a:t>
            </a:r>
            <a:r>
              <a:rPr lang="en-US" sz="2100" b="0" i="0">
                <a:solidFill>
                  <a:srgbClr val="242021"/>
                </a:solidFill>
                <a:effectLst/>
                <a:latin typeface="Arial" panose="020B0604020202020204" pitchFamily="34" charset="0"/>
                <a:cs typeface="Arial" panose="020B0604020202020204" pitchFamily="34" charset="0"/>
              </a:rPr>
              <a:t>data is high dimensional</a:t>
            </a:r>
            <a:endParaRPr lang="en-US" sz="2100">
              <a:solidFill>
                <a:srgbClr val="242021"/>
              </a:solidFill>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en-US" sz="2100" b="0" i="0">
                <a:solidFill>
                  <a:srgbClr val="242021"/>
                </a:solidFill>
                <a:effectLst/>
                <a:latin typeface="Arial" panose="020B0604020202020204" pitchFamily="34" charset="0"/>
                <a:cs typeface="Arial" panose="020B0604020202020204" pitchFamily="34" charset="0"/>
              </a:rPr>
              <a:t>the attributes contributing to molecular interactions are not clearly known</a:t>
            </a:r>
            <a:r>
              <a:rPr lang="en-US" sz="2100">
                <a:latin typeface="Arial" panose="020B0604020202020204" pitchFamily="34" charset="0"/>
                <a:cs typeface="Arial" panose="020B0604020202020204" pitchFamily="34" charset="0"/>
              </a:rPr>
              <a:t> </a:t>
            </a:r>
          </a:p>
          <a:p>
            <a:pPr marL="800100" lvl="1" indent="-342900" algn="just">
              <a:buFont typeface="Arial" panose="020B0604020202020204" pitchFamily="34" charset="0"/>
              <a:buChar char="•"/>
            </a:pPr>
            <a:r>
              <a:rPr lang="en-US" sz="2100">
                <a:latin typeface="Arial" panose="020B0604020202020204" pitchFamily="34" charset="0"/>
                <a:cs typeface="Arial" panose="020B0604020202020204" pitchFamily="34" charset="0"/>
              </a:rPr>
              <a:t>architecture and hyper-parameter selections</a:t>
            </a:r>
          </a:p>
        </p:txBody>
      </p:sp>
      <p:sp>
        <p:nvSpPr>
          <p:cNvPr id="7" name="TextBox 6">
            <a:extLst>
              <a:ext uri="{FF2B5EF4-FFF2-40B4-BE49-F238E27FC236}">
                <a16:creationId xmlns:a16="http://schemas.microsoft.com/office/drawing/2014/main" id="{4C5FAC80-846F-4606-B01E-B161BB5554FE}"/>
              </a:ext>
            </a:extLst>
          </p:cNvPr>
          <p:cNvSpPr txBox="1"/>
          <p:nvPr/>
        </p:nvSpPr>
        <p:spPr>
          <a:xfrm>
            <a:off x="610379" y="4499544"/>
            <a:ext cx="5828521" cy="2354491"/>
          </a:xfrm>
          <a:prstGeom prst="rect">
            <a:avLst/>
          </a:prstGeom>
          <a:noFill/>
        </p:spPr>
        <p:txBody>
          <a:bodyPr wrap="square">
            <a:spAutoFit/>
          </a:bodyPr>
          <a:lstStyle/>
          <a:p>
            <a:pPr algn="just"/>
            <a:r>
              <a:rPr lang="en-US" sz="2100" b="1" i="0">
                <a:solidFill>
                  <a:srgbClr val="242021"/>
                </a:solidFill>
                <a:effectLst/>
                <a:latin typeface="Arial" panose="020B0604020202020204" pitchFamily="34" charset="0"/>
                <a:cs typeface="Arial" panose="020B0604020202020204" pitchFamily="34" charset="0"/>
              </a:rPr>
              <a:t>Apart from DTI prediction, </a:t>
            </a:r>
            <a:r>
              <a:rPr lang="en-US" sz="2100" b="0" i="0">
                <a:solidFill>
                  <a:srgbClr val="242021"/>
                </a:solidFill>
                <a:effectLst/>
                <a:latin typeface="Arial" panose="020B0604020202020204" pitchFamily="34" charset="0"/>
                <a:cs typeface="Arial" panose="020B0604020202020204" pitchFamily="34" charset="0"/>
              </a:rPr>
              <a:t>deep learning techniques are also employed for other drug discovery-related purposes</a:t>
            </a:r>
            <a:r>
              <a:rPr lang="en-US" sz="2100">
                <a:latin typeface="Arial" panose="020B0604020202020204" pitchFamily="34" charset="0"/>
                <a:cs typeface="Arial" panose="020B0604020202020204" pitchFamily="34" charset="0"/>
              </a:rPr>
              <a:t> </a:t>
            </a:r>
          </a:p>
          <a:p>
            <a:pPr algn="just"/>
            <a:r>
              <a:rPr lang="en-US" sz="2100" b="1">
                <a:latin typeface="Arial" panose="020B0604020202020204" pitchFamily="34" charset="0"/>
                <a:cs typeface="Arial" panose="020B0604020202020204" pitchFamily="34" charset="0"/>
              </a:rPr>
              <a:t>[241] </a:t>
            </a:r>
            <a:r>
              <a:rPr lang="en-US" sz="2100" b="1" i="0">
                <a:solidFill>
                  <a:srgbClr val="242021"/>
                </a:solidFill>
                <a:effectLst/>
                <a:latin typeface="Arial" panose="020B0604020202020204" pitchFamily="34" charset="0"/>
                <a:cs typeface="Arial" panose="020B0604020202020204" pitchFamily="34" charset="0"/>
              </a:rPr>
              <a:t>DeepTox</a:t>
            </a:r>
            <a:r>
              <a:rPr lang="en-US" sz="2100" b="0" i="0">
                <a:solidFill>
                  <a:srgbClr val="242021"/>
                </a:solidFill>
                <a:effectLst/>
                <a:latin typeface="Arial" panose="020B0604020202020204" pitchFamily="34" charset="0"/>
                <a:cs typeface="Arial" panose="020B0604020202020204" pitchFamily="34" charset="0"/>
              </a:rPr>
              <a:t>, an ensemble deep learning-based compound toxicity prediction method and won the Tox21 data challenge</a:t>
            </a:r>
            <a:br>
              <a:rPr lang="en-US" sz="2100">
                <a:latin typeface="Arial" panose="020B0604020202020204" pitchFamily="34" charset="0"/>
                <a:cs typeface="Arial" panose="020B0604020202020204" pitchFamily="34" charset="0"/>
              </a:rPr>
            </a:br>
            <a:endParaRPr lang="en-US" sz="21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1E76494-A655-41CF-A8EA-E0AD523AC266}"/>
              </a:ext>
            </a:extLst>
          </p:cNvPr>
          <p:cNvPicPr>
            <a:picLocks noChangeAspect="1"/>
          </p:cNvPicPr>
          <p:nvPr/>
        </p:nvPicPr>
        <p:blipFill>
          <a:blip r:embed="rId3"/>
          <a:stretch>
            <a:fillRect/>
          </a:stretch>
        </p:blipFill>
        <p:spPr>
          <a:xfrm>
            <a:off x="7424160" y="1574800"/>
            <a:ext cx="4246361" cy="5007560"/>
          </a:xfrm>
          <a:prstGeom prst="rect">
            <a:avLst/>
          </a:prstGeom>
        </p:spPr>
      </p:pic>
    </p:spTree>
    <p:extLst>
      <p:ext uri="{BB962C8B-B14F-4D97-AF65-F5344CB8AC3E}">
        <p14:creationId xmlns:p14="http://schemas.microsoft.com/office/powerpoint/2010/main" val="2086604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5 Approaches in VS</a:t>
            </a:r>
            <a:endParaRPr lang="en-US" sz="3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25BAAE4-3AC5-494F-956F-5900DE00E3FE}"/>
              </a:ext>
            </a:extLst>
          </p:cNvPr>
          <p:cNvSpPr txBox="1"/>
          <p:nvPr/>
        </p:nvSpPr>
        <p:spPr>
          <a:xfrm>
            <a:off x="639232" y="1231384"/>
            <a:ext cx="6096000" cy="446276"/>
          </a:xfrm>
          <a:prstGeom prst="rect">
            <a:avLst/>
          </a:prstGeom>
          <a:noFill/>
        </p:spPr>
        <p:txBody>
          <a:bodyPr wrap="square">
            <a:spAutoFit/>
          </a:bodyPr>
          <a:lstStyle/>
          <a:p>
            <a:r>
              <a:rPr lang="en-US" sz="2300" b="1" i="0">
                <a:solidFill>
                  <a:srgbClr val="242021"/>
                </a:solidFill>
                <a:effectLst/>
                <a:latin typeface="Arial" panose="020B0604020202020204" pitchFamily="34" charset="0"/>
                <a:cs typeface="Arial" panose="020B0604020202020204" pitchFamily="34" charset="0"/>
              </a:rPr>
              <a:t>Performance evaluation metrics</a:t>
            </a:r>
            <a:r>
              <a:rPr lang="en-US" sz="2300" b="1">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3D2AB430-A2D6-4E08-88F2-E1D4B099ED84}"/>
              </a:ext>
            </a:extLst>
          </p:cNvPr>
          <p:cNvPicPr>
            <a:picLocks noChangeAspect="1"/>
          </p:cNvPicPr>
          <p:nvPr/>
        </p:nvPicPr>
        <p:blipFill>
          <a:blip r:embed="rId3"/>
          <a:stretch>
            <a:fillRect/>
          </a:stretch>
        </p:blipFill>
        <p:spPr>
          <a:xfrm>
            <a:off x="5990165" y="1677660"/>
            <a:ext cx="5772150" cy="4914900"/>
          </a:xfrm>
          <a:prstGeom prst="rect">
            <a:avLst/>
          </a:prstGeom>
        </p:spPr>
      </p:pic>
      <p:sp>
        <p:nvSpPr>
          <p:cNvPr id="11" name="TextBox 10">
            <a:extLst>
              <a:ext uri="{FF2B5EF4-FFF2-40B4-BE49-F238E27FC236}">
                <a16:creationId xmlns:a16="http://schemas.microsoft.com/office/drawing/2014/main" id="{16FFA50C-C951-4D0A-9661-089001B0E89D}"/>
              </a:ext>
            </a:extLst>
          </p:cNvPr>
          <p:cNvSpPr txBox="1"/>
          <p:nvPr/>
        </p:nvSpPr>
        <p:spPr>
          <a:xfrm>
            <a:off x="639232" y="1900798"/>
            <a:ext cx="5456768" cy="5401479"/>
          </a:xfrm>
          <a:prstGeom prst="rect">
            <a:avLst/>
          </a:prstGeom>
          <a:noFill/>
        </p:spPr>
        <p:txBody>
          <a:bodyPr wrap="square">
            <a:spAutoFit/>
          </a:bodyPr>
          <a:lstStyle/>
          <a:p>
            <a:r>
              <a:rPr lang="en-US" sz="2300" b="0" i="1">
                <a:solidFill>
                  <a:srgbClr val="242021"/>
                </a:solidFill>
                <a:effectLst/>
                <a:latin typeface="Arial" panose="020B0604020202020204" pitchFamily="34" charset="0"/>
                <a:cs typeface="Arial" panose="020B0604020202020204" pitchFamily="34" charset="0"/>
              </a:rPr>
              <a:t>Matthews correlation coefficient (MCC)</a:t>
            </a:r>
          </a:p>
          <a:p>
            <a:r>
              <a:rPr lang="en-US" sz="2300" b="0" i="0">
                <a:solidFill>
                  <a:srgbClr val="242021"/>
                </a:solidFill>
                <a:effectLst/>
                <a:latin typeface="Arial" panose="020B0604020202020204" pitchFamily="34" charset="0"/>
                <a:cs typeface="Arial" panose="020B0604020202020204" pitchFamily="34" charset="0"/>
              </a:rPr>
              <a:t>+ Another measure which also is a balanced performance calculation metric similar to the</a:t>
            </a:r>
            <a:r>
              <a:rPr lang="en-US" sz="2300">
                <a:latin typeface="Arial" panose="020B0604020202020204" pitchFamily="34" charset="0"/>
                <a:cs typeface="Arial" panose="020B0604020202020204" pitchFamily="34" charset="0"/>
              </a:rPr>
              <a:t> </a:t>
            </a:r>
            <a:br>
              <a:rPr lang="en-US" sz="2300">
                <a:latin typeface="Arial" panose="020B0604020202020204" pitchFamily="34" charset="0"/>
                <a:cs typeface="Arial" panose="020B0604020202020204" pitchFamily="34" charset="0"/>
              </a:rPr>
            </a:br>
            <a:r>
              <a:rPr lang="en-US" sz="2300" b="0" i="0">
                <a:solidFill>
                  <a:srgbClr val="242021"/>
                </a:solidFill>
                <a:effectLst/>
                <a:latin typeface="Arial" panose="020B0604020202020204" pitchFamily="34" charset="0"/>
                <a:cs typeface="Arial" panose="020B0604020202020204" pitchFamily="34" charset="0"/>
              </a:rPr>
              <a:t>F1-score</a:t>
            </a:r>
            <a:r>
              <a:rPr lang="en-US" sz="2300">
                <a:latin typeface="Arial" panose="020B0604020202020204" pitchFamily="34" charset="0"/>
                <a:cs typeface="Arial" panose="020B0604020202020204" pitchFamily="34" charset="0"/>
              </a:rPr>
              <a:t> </a:t>
            </a:r>
          </a:p>
          <a:p>
            <a:r>
              <a:rPr lang="en-US" sz="2300" b="0" i="0">
                <a:solidFill>
                  <a:srgbClr val="242021"/>
                </a:solidFill>
                <a:effectLst/>
                <a:latin typeface="Arial" panose="020B0604020202020204" pitchFamily="34" charset="0"/>
                <a:cs typeface="Arial" panose="020B0604020202020204" pitchFamily="34" charset="0"/>
              </a:rPr>
              <a:t>+ MCC can very well be used for performance evaluation when classes are imbalanced</a:t>
            </a:r>
            <a:r>
              <a:rPr lang="en-US" sz="2300">
                <a:latin typeface="Arial" panose="020B0604020202020204" pitchFamily="34" charset="0"/>
                <a:cs typeface="Arial" panose="020B0604020202020204" pitchFamily="34" charset="0"/>
              </a:rPr>
              <a:t> </a:t>
            </a:r>
            <a:br>
              <a:rPr lang="en-US" sz="2300">
                <a:latin typeface="Arial" panose="020B0604020202020204" pitchFamily="34" charset="0"/>
                <a:cs typeface="Arial" panose="020B0604020202020204" pitchFamily="34" charset="0"/>
              </a:rPr>
            </a:br>
            <a:r>
              <a:rPr lang="en-US" sz="2300">
                <a:latin typeface="Arial" panose="020B0604020202020204" pitchFamily="34" charset="0"/>
                <a:cs typeface="Arial" panose="020B0604020202020204" pitchFamily="34" charset="0"/>
              </a:rPr>
              <a:t>+ </a:t>
            </a:r>
            <a:r>
              <a:rPr lang="en-US" sz="2300" b="0" i="0">
                <a:solidFill>
                  <a:srgbClr val="242021"/>
                </a:solidFill>
                <a:effectLst/>
                <a:latin typeface="Arial" panose="020B0604020202020204" pitchFamily="34" charset="0"/>
                <a:cs typeface="Arial" panose="020B0604020202020204" pitchFamily="34" charset="0"/>
              </a:rPr>
              <a:t>F1-score does not take TNs into account</a:t>
            </a:r>
            <a:r>
              <a:rPr lang="en-US" sz="2300">
                <a:latin typeface="Arial" panose="020B0604020202020204" pitchFamily="34" charset="0"/>
                <a:cs typeface="Arial" panose="020B0604020202020204" pitchFamily="34" charset="0"/>
              </a:rPr>
              <a:t> </a:t>
            </a:r>
            <a:br>
              <a:rPr lang="en-US" sz="2300">
                <a:latin typeface="Arial" panose="020B0604020202020204" pitchFamily="34" charset="0"/>
                <a:cs typeface="Arial" panose="020B0604020202020204" pitchFamily="34" charset="0"/>
              </a:rPr>
            </a:br>
            <a:r>
              <a:rPr lang="en-US" sz="2300" b="0" i="0">
                <a:solidFill>
                  <a:srgbClr val="242021"/>
                </a:solidFill>
                <a:effectLst/>
                <a:latin typeface="Arial" panose="020B0604020202020204" pitchFamily="34" charset="0"/>
                <a:cs typeface="Arial" panose="020B0604020202020204" pitchFamily="34" charset="0"/>
              </a:rPr>
              <a:t>MCC for performance evaluation can be more convenient,</a:t>
            </a:r>
            <a:r>
              <a:rPr lang="en-US" sz="2300">
                <a:latin typeface="Arial" panose="020B0604020202020204" pitchFamily="34" charset="0"/>
                <a:cs typeface="Arial" panose="020B0604020202020204" pitchFamily="34" charset="0"/>
              </a:rPr>
              <a:t> </a:t>
            </a:r>
            <a:br>
              <a:rPr lang="en-US" sz="2300">
                <a:latin typeface="Arial" panose="020B0604020202020204" pitchFamily="34" charset="0"/>
                <a:cs typeface="Arial" panose="020B0604020202020204" pitchFamily="34" charset="0"/>
              </a:rPr>
            </a:br>
            <a:br>
              <a:rPr lang="en-US" sz="2300">
                <a:latin typeface="Arial" panose="020B0604020202020204" pitchFamily="34" charset="0"/>
                <a:cs typeface="Arial" panose="020B0604020202020204" pitchFamily="34" charset="0"/>
              </a:rPr>
            </a:br>
            <a:r>
              <a:rPr lang="en-US" sz="2300">
                <a:latin typeface="Arial" panose="020B0604020202020204" pitchFamily="34" charset="0"/>
                <a:cs typeface="Arial" panose="020B0604020202020204" pitchFamily="34" charset="0"/>
              </a:rPr>
              <a:t> </a:t>
            </a:r>
            <a:br>
              <a:rPr lang="en-US" sz="2300">
                <a:latin typeface="Arial" panose="020B0604020202020204" pitchFamily="34" charset="0"/>
                <a:cs typeface="Arial" panose="020B0604020202020204" pitchFamily="34" charset="0"/>
              </a:rPr>
            </a:br>
            <a:endParaRPr lang="en-US" sz="23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650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2" y="-214315"/>
            <a:ext cx="10701867" cy="1325563"/>
          </a:xfrm>
        </p:spPr>
        <p:txBody>
          <a:bodyPr>
            <a:normAutofit/>
          </a:bodyPr>
          <a:lstStyle/>
          <a:p>
            <a:r>
              <a:rPr lang="en-US" sz="3000">
                <a:latin typeface="Arial" panose="020B0604020202020204" pitchFamily="34" charset="0"/>
                <a:cs typeface="Arial" panose="020B0604020202020204" pitchFamily="34" charset="0"/>
              </a:rPr>
              <a:t>Chap 6 Discussion</a:t>
            </a:r>
            <a:endParaRPr lang="en-US" sz="3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25BAAE4-3AC5-494F-956F-5900DE00E3FE}"/>
              </a:ext>
            </a:extLst>
          </p:cNvPr>
          <p:cNvSpPr txBox="1"/>
          <p:nvPr/>
        </p:nvSpPr>
        <p:spPr>
          <a:xfrm>
            <a:off x="639232" y="1231384"/>
            <a:ext cx="6096000" cy="446276"/>
          </a:xfrm>
          <a:prstGeom prst="rect">
            <a:avLst/>
          </a:prstGeom>
          <a:noFill/>
        </p:spPr>
        <p:txBody>
          <a:bodyPr wrap="square">
            <a:spAutoFit/>
          </a:bodyPr>
          <a:lstStyle/>
          <a:p>
            <a:r>
              <a:rPr lang="en-US" sz="2300" b="1" i="0">
                <a:solidFill>
                  <a:srgbClr val="242021"/>
                </a:solidFill>
                <a:effectLst/>
                <a:latin typeface="Arial" panose="020B0604020202020204" pitchFamily="34" charset="0"/>
                <a:cs typeface="Arial" panose="020B0604020202020204" pitchFamily="34" charset="0"/>
              </a:rPr>
              <a:t>Discussion</a:t>
            </a:r>
            <a:endParaRPr lang="en-US" sz="2300" b="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75D9075-9ED5-488C-BAA7-FAB17B9B8619}"/>
              </a:ext>
            </a:extLst>
          </p:cNvPr>
          <p:cNvSpPr txBox="1"/>
          <p:nvPr/>
        </p:nvSpPr>
        <p:spPr>
          <a:xfrm>
            <a:off x="990599" y="3672513"/>
            <a:ext cx="10515599" cy="1754326"/>
          </a:xfrm>
          <a:prstGeom prst="rect">
            <a:avLst/>
          </a:prstGeom>
          <a:noFill/>
        </p:spPr>
        <p:txBody>
          <a:bodyPr wrap="square">
            <a:spAutoFit/>
          </a:bodyPr>
          <a:lstStyle/>
          <a:p>
            <a:r>
              <a:rPr lang="en-US">
                <a:solidFill>
                  <a:srgbClr val="242021"/>
                </a:solidFill>
                <a:latin typeface="Arial" panose="020B0604020202020204" pitchFamily="34" charset="0"/>
                <a:cs typeface="Arial" panose="020B0604020202020204" pitchFamily="34" charset="0"/>
              </a:rPr>
              <a:t>- K</a:t>
            </a:r>
            <a:r>
              <a:rPr lang="en-US" b="0" i="0">
                <a:solidFill>
                  <a:srgbClr val="242021"/>
                </a:solidFill>
                <a:effectLst/>
                <a:latin typeface="Arial" panose="020B0604020202020204" pitchFamily="34" charset="0"/>
                <a:cs typeface="Arial" panose="020B0604020202020204" pitchFamily="34" charset="0"/>
              </a:rPr>
              <a:t>nown bioactivities are used along with the structural attributes of compounds and/or target proteins to model the DTIs. </a:t>
            </a:r>
            <a:r>
              <a:rPr lang="en-US" sz="1800" b="0" i="0">
                <a:solidFill>
                  <a:srgbClr val="242021"/>
                </a:solidFill>
                <a:effectLst/>
                <a:latin typeface="Arial" panose="020B0604020202020204" pitchFamily="34" charset="0"/>
                <a:cs typeface="Arial" panose="020B0604020202020204" pitchFamily="34" charset="0"/>
              </a:rPr>
              <a:t>expect to become more popular</a:t>
            </a:r>
            <a:br>
              <a:rPr lang="en-US" sz="1800" b="0" i="0">
                <a:solidFill>
                  <a:srgbClr val="242021"/>
                </a:solidFill>
                <a:effectLst/>
                <a:latin typeface="Arial" panose="020B0604020202020204" pitchFamily="34" charset="0"/>
                <a:cs typeface="Arial" panose="020B0604020202020204" pitchFamily="34" charset="0"/>
              </a:rPr>
            </a:br>
            <a:r>
              <a:rPr lang="en-US" sz="1800" b="0" i="0">
                <a:solidFill>
                  <a:srgbClr val="242021"/>
                </a:solidFill>
                <a:effectLst/>
                <a:latin typeface="Arial" panose="020B0604020202020204" pitchFamily="34" charset="0"/>
                <a:cs typeface="Arial" panose="020B0604020202020204" pitchFamily="34" charset="0"/>
              </a:rPr>
              <a:t>- In the near future is integrating large-scale omic data (e.g. transcriptomics, interactomics, epigenomics, metabolomics and functional genomics)</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7191EAF-B1F7-419B-89AC-F21295EC5AA2}"/>
              </a:ext>
            </a:extLst>
          </p:cNvPr>
          <p:cNvSpPr txBox="1"/>
          <p:nvPr/>
        </p:nvSpPr>
        <p:spPr>
          <a:xfrm>
            <a:off x="1079499" y="1676300"/>
            <a:ext cx="9347200" cy="2308324"/>
          </a:xfrm>
          <a:prstGeom prst="rect">
            <a:avLst/>
          </a:prstGeom>
          <a:noFill/>
        </p:spPr>
        <p:txBody>
          <a:bodyPr wrap="square">
            <a:spAutoFit/>
          </a:bodyPr>
          <a:lstStyle/>
          <a:p>
            <a:r>
              <a:rPr lang="en-US">
                <a:solidFill>
                  <a:srgbClr val="242021"/>
                </a:solidFill>
                <a:latin typeface="Arial" panose="020B0604020202020204" pitchFamily="34" charset="0"/>
                <a:cs typeface="Arial" panose="020B0604020202020204" pitchFamily="34" charset="0"/>
              </a:rPr>
              <a:t>- T</a:t>
            </a:r>
            <a:r>
              <a:rPr lang="en-US" b="0" i="0">
                <a:solidFill>
                  <a:srgbClr val="242021"/>
                </a:solidFill>
                <a:effectLst/>
                <a:latin typeface="Arial" panose="020B0604020202020204" pitchFamily="34" charset="0"/>
                <a:cs typeface="Arial" panose="020B0604020202020204" pitchFamily="34" charset="0"/>
              </a:rPr>
              <a:t>raining data set construction</a:t>
            </a:r>
            <a:br>
              <a:rPr lang="en-US">
                <a:latin typeface="Arial" panose="020B0604020202020204" pitchFamily="34" charset="0"/>
                <a:cs typeface="Arial" panose="020B0604020202020204" pitchFamily="34" charset="0"/>
              </a:rPr>
            </a:br>
            <a:r>
              <a:rPr lang="en-US" b="1">
                <a:latin typeface="Arial" panose="020B0604020202020204" pitchFamily="34" charset="0"/>
                <a:cs typeface="Arial" panose="020B0604020202020204" pitchFamily="34" charset="0"/>
              </a:rPr>
              <a:t>In Training</a:t>
            </a:r>
            <a:r>
              <a:rPr lang="en-US">
                <a:latin typeface="Arial" panose="020B0604020202020204" pitchFamily="34" charset="0"/>
                <a:cs typeface="Arial" panose="020B0604020202020204" pitchFamily="34" charset="0"/>
              </a:rPr>
              <a:t> t</a:t>
            </a:r>
            <a:r>
              <a:rPr lang="en-US" b="0" i="0">
                <a:solidFill>
                  <a:srgbClr val="242021"/>
                </a:solidFill>
                <a:effectLst/>
                <a:latin typeface="Arial" panose="020B0604020202020204" pitchFamily="34" charset="0"/>
                <a:cs typeface="Arial" panose="020B0604020202020204" pitchFamily="34" charset="0"/>
              </a:rPr>
              <a:t>he labelling is usually a binary procedure, e.g. a certain compound is either interacting with the corresponding target (Label 1) or not (Label 0)</a:t>
            </a:r>
            <a:r>
              <a:rPr lang="en-US">
                <a:latin typeface="Arial" panose="020B0604020202020204" pitchFamily="34" charset="0"/>
                <a:cs typeface="Arial" panose="020B0604020202020204" pitchFamily="34" charset="0"/>
              </a:rPr>
              <a:t> </a:t>
            </a:r>
          </a:p>
          <a:p>
            <a:r>
              <a:rPr lang="en-US" b="1" i="0">
                <a:solidFill>
                  <a:srgbClr val="242021"/>
                </a:solidFill>
                <a:effectLst/>
                <a:latin typeface="Arial" panose="020B0604020202020204" pitchFamily="34" charset="0"/>
                <a:cs typeface="Arial" panose="020B0604020202020204" pitchFamily="34" charset="0"/>
              </a:rPr>
              <a:t>In reality </a:t>
            </a:r>
            <a:r>
              <a:rPr lang="en-US" b="0" i="0">
                <a:solidFill>
                  <a:srgbClr val="242021"/>
                </a:solidFill>
                <a:effectLst/>
                <a:latin typeface="Arial" panose="020B0604020202020204" pitchFamily="34" charset="0"/>
                <a:cs typeface="Arial" panose="020B0604020202020204" pitchFamily="34" charset="0"/>
              </a:rPr>
              <a:t>the interaction is experimentally measured in a continuous scale (e.g. IC50 values measured in terms of molarity),  not clear what should be the threshold activity value to assume interaction</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ED296C4-A21E-42D7-BD77-903B092FE738}"/>
              </a:ext>
            </a:extLst>
          </p:cNvPr>
          <p:cNvSpPr txBox="1"/>
          <p:nvPr/>
        </p:nvSpPr>
        <p:spPr>
          <a:xfrm>
            <a:off x="990599" y="5363439"/>
            <a:ext cx="6096000" cy="923330"/>
          </a:xfrm>
          <a:prstGeom prst="rect">
            <a:avLst/>
          </a:prstGeom>
          <a:noFill/>
        </p:spPr>
        <p:txBody>
          <a:bodyPr wrap="square">
            <a:spAutoFit/>
          </a:bodyPr>
          <a:lstStyle/>
          <a:p>
            <a:r>
              <a:rPr lang="en-US" b="0" i="0">
                <a:solidFill>
                  <a:srgbClr val="242021"/>
                </a:solidFill>
                <a:effectLst/>
                <a:latin typeface="Arial" panose="020B0604020202020204" pitchFamily="34" charset="0"/>
                <a:cs typeface="Arial" panose="020B0604020202020204" pitchFamily="34" charset="0"/>
              </a:rPr>
              <a:t>- Computational complexity &gt;&gt; large-scale data</a:t>
            </a: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259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Overview</a:t>
            </a: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A4BCBF0-208E-463E-80B1-15D28ADA95F0}"/>
              </a:ext>
            </a:extLst>
          </p:cNvPr>
          <p:cNvSpPr/>
          <p:nvPr/>
        </p:nvSpPr>
        <p:spPr>
          <a:xfrm>
            <a:off x="1224280" y="1381124"/>
            <a:ext cx="1584960" cy="7315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Gene &amp; target protein</a:t>
            </a:r>
          </a:p>
        </p:txBody>
      </p:sp>
      <p:sp>
        <p:nvSpPr>
          <p:cNvPr id="8" name="Rectangle 7">
            <a:extLst>
              <a:ext uri="{FF2B5EF4-FFF2-40B4-BE49-F238E27FC236}">
                <a16:creationId xmlns:a16="http://schemas.microsoft.com/office/drawing/2014/main" id="{DA41227E-EAC1-4460-9731-FC8392A82F0A}"/>
              </a:ext>
            </a:extLst>
          </p:cNvPr>
          <p:cNvSpPr/>
          <p:nvPr/>
        </p:nvSpPr>
        <p:spPr>
          <a:xfrm>
            <a:off x="3903760" y="1388116"/>
            <a:ext cx="2123440" cy="7315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Drugs/Compounds</a:t>
            </a:r>
          </a:p>
        </p:txBody>
      </p:sp>
      <p:sp>
        <p:nvSpPr>
          <p:cNvPr id="12" name="Arrow: Up-Down 11">
            <a:extLst>
              <a:ext uri="{FF2B5EF4-FFF2-40B4-BE49-F238E27FC236}">
                <a16:creationId xmlns:a16="http://schemas.microsoft.com/office/drawing/2014/main" id="{70BA1DC2-63EB-4C78-81C3-C1EC04C19879}"/>
              </a:ext>
            </a:extLst>
          </p:cNvPr>
          <p:cNvSpPr/>
          <p:nvPr/>
        </p:nvSpPr>
        <p:spPr>
          <a:xfrm rot="5400000">
            <a:off x="3177116" y="1342576"/>
            <a:ext cx="358768" cy="776240"/>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EF32F758-CBBD-4C37-8291-681211B81708}"/>
              </a:ext>
            </a:extLst>
          </p:cNvPr>
          <p:cNvCxnSpPr>
            <a:cxnSpLocks/>
          </p:cNvCxnSpPr>
          <p:nvPr/>
        </p:nvCxnSpPr>
        <p:spPr>
          <a:xfrm>
            <a:off x="3356500" y="2112644"/>
            <a:ext cx="0" cy="7423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030AE64A-B9AF-4094-ABD2-47AFCDCB1C98}"/>
              </a:ext>
            </a:extLst>
          </p:cNvPr>
          <p:cNvSpPr/>
          <p:nvPr/>
        </p:nvSpPr>
        <p:spPr>
          <a:xfrm>
            <a:off x="1721217" y="2937516"/>
            <a:ext cx="3126953" cy="407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Development of new drugs</a:t>
            </a:r>
          </a:p>
        </p:txBody>
      </p:sp>
      <p:cxnSp>
        <p:nvCxnSpPr>
          <p:cNvPr id="22" name="Straight Connector 21">
            <a:extLst>
              <a:ext uri="{FF2B5EF4-FFF2-40B4-BE49-F238E27FC236}">
                <a16:creationId xmlns:a16="http://schemas.microsoft.com/office/drawing/2014/main" id="{C43FAE4F-5BF4-4E28-B6FD-5BBEBB4636EE}"/>
              </a:ext>
            </a:extLst>
          </p:cNvPr>
          <p:cNvCxnSpPr>
            <a:cxnSpLocks/>
          </p:cNvCxnSpPr>
          <p:nvPr/>
        </p:nvCxnSpPr>
        <p:spPr>
          <a:xfrm>
            <a:off x="6353006" y="1410502"/>
            <a:ext cx="5" cy="3225800"/>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DDC9E9-74FB-4DD4-83BC-DD22BA6A1178}"/>
              </a:ext>
            </a:extLst>
          </p:cNvPr>
          <p:cNvSpPr txBox="1"/>
          <p:nvPr/>
        </p:nvSpPr>
        <p:spPr>
          <a:xfrm>
            <a:off x="990961" y="3534408"/>
            <a:ext cx="5348875" cy="2585323"/>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Old method: </a:t>
            </a:r>
            <a:r>
              <a:rPr lang="en-US" i="1">
                <a:latin typeface="Arial" panose="020B0604020202020204" pitchFamily="34" charset="0"/>
                <a:cs typeface="Arial" panose="020B0604020202020204" pitchFamily="34" charset="0"/>
              </a:rPr>
              <a:t>In vitro </a:t>
            </a:r>
            <a:r>
              <a:rPr lang="en-US">
                <a:latin typeface="Arial" panose="020B0604020202020204" pitchFamily="34" charset="0"/>
                <a:cs typeface="Arial" panose="020B0604020202020204" pitchFamily="34" charset="0"/>
              </a:rPr>
              <a:t>screening experiments (bioassays)</a:t>
            </a:r>
          </a:p>
          <a:p>
            <a:r>
              <a:rPr lang="en-US">
                <a:latin typeface="Arial" panose="020B0604020202020204" pitchFamily="34" charset="0"/>
                <a:cs typeface="Arial" panose="020B0604020202020204" pitchFamily="34" charset="0"/>
              </a:rPr>
              <a:t>&gt;&gt; nhược điểm</a:t>
            </a:r>
          </a:p>
          <a:p>
            <a:pPr marL="285750" indent="-285750">
              <a:buFontTx/>
              <a:buChar char="-"/>
            </a:pPr>
            <a:r>
              <a:rPr lang="en-US" b="0" i="0">
                <a:solidFill>
                  <a:srgbClr val="242021"/>
                </a:solidFill>
                <a:effectLst/>
                <a:latin typeface="Arial" panose="020B0604020202020204" pitchFamily="34" charset="0"/>
                <a:cs typeface="Arial" panose="020B0604020202020204" pitchFamily="34" charset="0"/>
              </a:rPr>
              <a:t>Insufficient to explore novel drug-target interactions</a:t>
            </a:r>
          </a:p>
          <a:p>
            <a:pPr marL="285750" indent="-285750">
              <a:buFontTx/>
              <a:buChar char="-"/>
            </a:pPr>
            <a:r>
              <a:rPr lang="en-US">
                <a:latin typeface="Arial" panose="020B0604020202020204" pitchFamily="34" charset="0"/>
                <a:cs typeface="Arial" panose="020B0604020202020204" pitchFamily="34" charset="0"/>
              </a:rPr>
              <a:t>Labour, costly, time consuming</a:t>
            </a:r>
          </a:p>
          <a:p>
            <a:pPr marL="285750" indent="-285750">
              <a:buFontTx/>
              <a:buChar char="-"/>
            </a:pPr>
            <a:endParaRPr lang="en-US">
              <a:latin typeface="Arial" panose="020B0604020202020204" pitchFamily="34" charset="0"/>
              <a:cs typeface="Arial" panose="020B0604020202020204" pitchFamily="34" charset="0"/>
            </a:endParaRPr>
          </a:p>
          <a:p>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26" name="Arrow: Curved Right 25">
            <a:extLst>
              <a:ext uri="{FF2B5EF4-FFF2-40B4-BE49-F238E27FC236}">
                <a16:creationId xmlns:a16="http://schemas.microsoft.com/office/drawing/2014/main" id="{632DA66A-23A3-421E-9784-6C56595EDB10}"/>
              </a:ext>
            </a:extLst>
          </p:cNvPr>
          <p:cNvSpPr/>
          <p:nvPr/>
        </p:nvSpPr>
        <p:spPr>
          <a:xfrm>
            <a:off x="736105" y="2762247"/>
            <a:ext cx="326184" cy="72104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497D058-4FEE-4DF9-8A71-037D4BE2B22A}"/>
              </a:ext>
            </a:extLst>
          </p:cNvPr>
          <p:cNvSpPr txBox="1"/>
          <p:nvPr/>
        </p:nvSpPr>
        <p:spPr>
          <a:xfrm>
            <a:off x="6858000" y="1409412"/>
            <a:ext cx="4891466" cy="1200329"/>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New method: </a:t>
            </a:r>
          </a:p>
          <a:p>
            <a:r>
              <a:rPr lang="en-US">
                <a:latin typeface="Arial" panose="020B0604020202020204" pitchFamily="34" charset="0"/>
                <a:cs typeface="Arial" panose="020B0604020202020204" pitchFamily="34" charset="0"/>
              </a:rPr>
              <a:t>Computational field:  Virtual screening (“VS”)</a:t>
            </a:r>
          </a:p>
          <a:p>
            <a:pPr marL="285750" indent="-285750">
              <a:buFontTx/>
              <a:buChar char="-"/>
            </a:pPr>
            <a:r>
              <a:rPr lang="en-US">
                <a:latin typeface="Arial" panose="020B0604020202020204" pitchFamily="34" charset="0"/>
                <a:cs typeface="Arial" panose="020B0604020202020204" pitchFamily="34" charset="0"/>
              </a:rPr>
              <a:t>Conventional VS</a:t>
            </a:r>
          </a:p>
          <a:p>
            <a:pPr marL="285750" indent="-285750">
              <a:buFontTx/>
              <a:buChar char="-"/>
            </a:pPr>
            <a:r>
              <a:rPr lang="en-US">
                <a:latin typeface="Arial" panose="020B0604020202020204" pitchFamily="34" charset="0"/>
                <a:cs typeface="Arial" panose="020B0604020202020204" pitchFamily="34" charset="0"/>
              </a:rPr>
              <a:t>Reverse VS (in target prediction)</a:t>
            </a:r>
          </a:p>
        </p:txBody>
      </p:sp>
      <p:cxnSp>
        <p:nvCxnSpPr>
          <p:cNvPr id="34" name="Connector: Elbow 33">
            <a:extLst>
              <a:ext uri="{FF2B5EF4-FFF2-40B4-BE49-F238E27FC236}">
                <a16:creationId xmlns:a16="http://schemas.microsoft.com/office/drawing/2014/main" id="{16338ADF-6182-401E-B1EE-265C8C131743}"/>
              </a:ext>
            </a:extLst>
          </p:cNvPr>
          <p:cNvCxnSpPr>
            <a:cxnSpLocks/>
          </p:cNvCxnSpPr>
          <p:nvPr/>
        </p:nvCxnSpPr>
        <p:spPr>
          <a:xfrm>
            <a:off x="3472361" y="2109072"/>
            <a:ext cx="3385639" cy="745888"/>
          </a:xfrm>
          <a:prstGeom prst="bentConnector3">
            <a:avLst>
              <a:gd name="adj1" fmla="val -115"/>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2E8A2113-0049-476A-9C32-AAD441D8318C}"/>
              </a:ext>
            </a:extLst>
          </p:cNvPr>
          <p:cNvSpPr txBox="1"/>
          <p:nvPr/>
        </p:nvSpPr>
        <p:spPr>
          <a:xfrm>
            <a:off x="3566706" y="2488968"/>
            <a:ext cx="4496295"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By staticstically estimating </a:t>
            </a:r>
          </a:p>
        </p:txBody>
      </p:sp>
      <p:sp>
        <p:nvSpPr>
          <p:cNvPr id="44" name="TextBox 43">
            <a:extLst>
              <a:ext uri="{FF2B5EF4-FFF2-40B4-BE49-F238E27FC236}">
                <a16:creationId xmlns:a16="http://schemas.microsoft.com/office/drawing/2014/main" id="{B0A107C6-9F4D-4940-A325-6103046F9765}"/>
              </a:ext>
            </a:extLst>
          </p:cNvPr>
          <p:cNvSpPr txBox="1"/>
          <p:nvPr/>
        </p:nvSpPr>
        <p:spPr>
          <a:xfrm>
            <a:off x="6901240" y="2676974"/>
            <a:ext cx="375919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Unknown bio-interations</a:t>
            </a:r>
          </a:p>
        </p:txBody>
      </p:sp>
      <p:sp>
        <p:nvSpPr>
          <p:cNvPr id="45" name="TextBox 44">
            <a:extLst>
              <a:ext uri="{FF2B5EF4-FFF2-40B4-BE49-F238E27FC236}">
                <a16:creationId xmlns:a16="http://schemas.microsoft.com/office/drawing/2014/main" id="{75C87CEB-F7BC-4702-8060-9DEA6D62867E}"/>
              </a:ext>
            </a:extLst>
          </p:cNvPr>
          <p:cNvSpPr txBox="1"/>
          <p:nvPr/>
        </p:nvSpPr>
        <p:spPr>
          <a:xfrm>
            <a:off x="6855494" y="3396778"/>
            <a:ext cx="4729974" cy="1754326"/>
          </a:xfrm>
          <a:prstGeom prst="rect">
            <a:avLst/>
          </a:prstGeom>
          <a:noFill/>
        </p:spPr>
        <p:txBody>
          <a:bodyPr wrap="square" rtlCol="0">
            <a:spAutoFit/>
          </a:bodyPr>
          <a:lstStyle/>
          <a:p>
            <a:r>
              <a:rPr lang="en-US" b="0" i="0">
                <a:solidFill>
                  <a:srgbClr val="242021"/>
                </a:solidFill>
                <a:effectLst/>
                <a:latin typeface="Arial" panose="020B0604020202020204" pitchFamily="34" charset="0"/>
                <a:cs typeface="Arial" panose="020B0604020202020204" pitchFamily="34" charset="0"/>
              </a:rPr>
              <a:t>Predictive models:</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physico-chemical + structural </a:t>
            </a:r>
            <a:r>
              <a:rPr lang="en-US" b="0" i="0">
                <a:solidFill>
                  <a:srgbClr val="242021"/>
                </a:solidFill>
                <a:effectLst/>
                <a:latin typeface="Arial" panose="020B0604020202020204" pitchFamily="34" charset="0"/>
                <a:cs typeface="Arial" panose="020B0604020202020204" pitchFamily="34" charset="0"/>
              </a:rPr>
              <a:t>properties of compounds and/or target proteins</a:t>
            </a:r>
          </a:p>
          <a:p>
            <a:pPr marL="285750" indent="-285750">
              <a:buFont typeface="Arial" panose="020B0604020202020204" pitchFamily="34" charset="0"/>
              <a:buChar char="•"/>
            </a:pPr>
            <a:r>
              <a:rPr lang="en-US" b="0" i="0">
                <a:solidFill>
                  <a:srgbClr val="242021"/>
                </a:solidFill>
                <a:effectLst/>
                <a:latin typeface="Arial" panose="020B0604020202020204" pitchFamily="34" charset="0"/>
                <a:cs typeface="Arial" panose="020B0604020202020204" pitchFamily="34" charset="0"/>
              </a:rPr>
              <a:t>the experimentally verified bio-interaction information</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8842A85-8527-4AF1-829B-22D18AA6798F}"/>
              </a:ext>
            </a:extLst>
          </p:cNvPr>
          <p:cNvPicPr>
            <a:picLocks noChangeAspect="1"/>
          </p:cNvPicPr>
          <p:nvPr/>
        </p:nvPicPr>
        <p:blipFill>
          <a:blip r:embed="rId3"/>
          <a:stretch>
            <a:fillRect/>
          </a:stretch>
        </p:blipFill>
        <p:spPr>
          <a:xfrm>
            <a:off x="2016760" y="5410653"/>
            <a:ext cx="8998771" cy="1301988"/>
          </a:xfrm>
          <a:prstGeom prst="rect">
            <a:avLst/>
          </a:prstGeom>
        </p:spPr>
      </p:pic>
    </p:spTree>
    <p:extLst>
      <p:ext uri="{BB962C8B-B14F-4D97-AF65-F5344CB8AC3E}">
        <p14:creationId xmlns:p14="http://schemas.microsoft.com/office/powerpoint/2010/main" val="643288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Overview</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9793FAA-4B85-4715-BBE1-D533AB344072}"/>
              </a:ext>
            </a:extLst>
          </p:cNvPr>
          <p:cNvPicPr>
            <a:picLocks noChangeAspect="1"/>
          </p:cNvPicPr>
          <p:nvPr/>
        </p:nvPicPr>
        <p:blipFill>
          <a:blip r:embed="rId3"/>
          <a:stretch>
            <a:fillRect/>
          </a:stretch>
        </p:blipFill>
        <p:spPr>
          <a:xfrm>
            <a:off x="1934102" y="1807122"/>
            <a:ext cx="8137525" cy="5050878"/>
          </a:xfrm>
          <a:prstGeom prst="rect">
            <a:avLst/>
          </a:prstGeom>
        </p:spPr>
      </p:pic>
      <p:sp>
        <p:nvSpPr>
          <p:cNvPr id="11" name="TextBox 10">
            <a:extLst>
              <a:ext uri="{FF2B5EF4-FFF2-40B4-BE49-F238E27FC236}">
                <a16:creationId xmlns:a16="http://schemas.microsoft.com/office/drawing/2014/main" id="{040FF54B-7F55-43DB-9B1D-6C3E25F9A5A4}"/>
              </a:ext>
            </a:extLst>
          </p:cNvPr>
          <p:cNvSpPr txBox="1"/>
          <p:nvPr/>
        </p:nvSpPr>
        <p:spPr>
          <a:xfrm>
            <a:off x="1362602" y="2239793"/>
            <a:ext cx="6096000" cy="646331"/>
          </a:xfrm>
          <a:prstGeom prst="rect">
            <a:avLst/>
          </a:prstGeom>
          <a:noFill/>
        </p:spPr>
        <p:txBody>
          <a:bodyPr wrap="square">
            <a:spAutoFit/>
          </a:bodyPr>
          <a:lstStyle/>
          <a:p>
            <a:r>
              <a:rPr lang="en-US" b="1" i="0">
                <a:solidFill>
                  <a:srgbClr val="242021"/>
                </a:solidFill>
                <a:effectLst/>
                <a:latin typeface="Arial" panose="020B0604020202020204" pitchFamily="34" charset="0"/>
                <a:cs typeface="Arial" panose="020B0604020202020204" pitchFamily="34" charset="0"/>
              </a:rPr>
              <a:t>conventional VS</a:t>
            </a:r>
            <a:br>
              <a:rPr lang="en-US" b="1">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929D604-2597-4B59-9C31-B8C910DE0DA8}"/>
              </a:ext>
            </a:extLst>
          </p:cNvPr>
          <p:cNvSpPr txBox="1"/>
          <p:nvPr/>
        </p:nvSpPr>
        <p:spPr>
          <a:xfrm>
            <a:off x="8490477" y="2306143"/>
            <a:ext cx="3873500" cy="646331"/>
          </a:xfrm>
          <a:prstGeom prst="rect">
            <a:avLst/>
          </a:prstGeom>
          <a:noFill/>
        </p:spPr>
        <p:txBody>
          <a:bodyPr wrap="square" rtlCol="0">
            <a:spAutoFit/>
          </a:bodyPr>
          <a:lstStyle/>
          <a:p>
            <a:r>
              <a:rPr lang="en-US" sz="1800" b="1" i="0">
                <a:solidFill>
                  <a:srgbClr val="242021"/>
                </a:solidFill>
                <a:effectLst/>
                <a:latin typeface="Arial" panose="020B0604020202020204" pitchFamily="34" charset="0"/>
                <a:cs typeface="Arial" panose="020B0604020202020204" pitchFamily="34" charset="0"/>
              </a:rPr>
              <a:t>in target prediction (reverse VS)</a:t>
            </a:r>
            <a:r>
              <a:rPr lang="en-US" b="1">
                <a:latin typeface="Arial" panose="020B0604020202020204" pitchFamily="34" charset="0"/>
                <a:cs typeface="Arial" panose="020B0604020202020204" pitchFamily="34" charset="0"/>
              </a:rPr>
              <a:t> </a:t>
            </a:r>
            <a:br>
              <a:rPr lang="en-US" b="1">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8E4F91C-D632-432D-AEE5-24712CCE5879}"/>
              </a:ext>
            </a:extLst>
          </p:cNvPr>
          <p:cNvSpPr txBox="1"/>
          <p:nvPr/>
        </p:nvSpPr>
        <p:spPr>
          <a:xfrm>
            <a:off x="6388627" y="2157471"/>
            <a:ext cx="3568700" cy="646331"/>
          </a:xfrm>
          <a:prstGeom prst="rect">
            <a:avLst/>
          </a:prstGeom>
          <a:noFill/>
        </p:spPr>
        <p:txBody>
          <a:bodyPr wrap="square" rtlCol="0">
            <a:spAutoFit/>
          </a:bodyPr>
          <a:lstStyle/>
          <a:p>
            <a:r>
              <a:rPr lang="en-US" sz="1800" b="0" i="0">
                <a:solidFill>
                  <a:srgbClr val="FF0000"/>
                </a:solidFill>
                <a:effectLst/>
                <a:latin typeface="AdvOTbf7bbdaa"/>
              </a:rPr>
              <a:t>compound</a:t>
            </a:r>
            <a:br>
              <a:rPr lang="en-US">
                <a:solidFill>
                  <a:srgbClr val="FF0000"/>
                </a:solidFill>
              </a:rPr>
            </a:br>
            <a:endParaRPr lang="en-US">
              <a:solidFill>
                <a:srgbClr val="FF0000"/>
              </a:solidFill>
            </a:endParaRPr>
          </a:p>
        </p:txBody>
      </p:sp>
      <p:sp>
        <p:nvSpPr>
          <p:cNvPr id="15" name="TextBox 14">
            <a:extLst>
              <a:ext uri="{FF2B5EF4-FFF2-40B4-BE49-F238E27FC236}">
                <a16:creationId xmlns:a16="http://schemas.microsoft.com/office/drawing/2014/main" id="{1F95B31E-CE5A-4BE8-9936-DBA1F176BD41}"/>
              </a:ext>
            </a:extLst>
          </p:cNvPr>
          <p:cNvSpPr txBox="1"/>
          <p:nvPr/>
        </p:nvSpPr>
        <p:spPr>
          <a:xfrm>
            <a:off x="7029977" y="2745479"/>
            <a:ext cx="6235700" cy="369332"/>
          </a:xfrm>
          <a:prstGeom prst="rect">
            <a:avLst/>
          </a:prstGeom>
          <a:noFill/>
        </p:spPr>
        <p:txBody>
          <a:bodyPr wrap="square">
            <a:spAutoFit/>
          </a:bodyPr>
          <a:lstStyle/>
          <a:p>
            <a:r>
              <a:rPr lang="en-US" sz="1800" b="0" i="0">
                <a:solidFill>
                  <a:srgbClr val="FF0000"/>
                </a:solidFill>
                <a:effectLst/>
                <a:latin typeface="AdvOTbf7bbdaa"/>
              </a:rPr>
              <a:t>screen</a:t>
            </a:r>
            <a:endParaRPr lang="en-US">
              <a:solidFill>
                <a:srgbClr val="FF0000"/>
              </a:solidFill>
            </a:endParaRPr>
          </a:p>
        </p:txBody>
      </p:sp>
      <p:sp>
        <p:nvSpPr>
          <p:cNvPr id="17" name="TextBox 16">
            <a:extLst>
              <a:ext uri="{FF2B5EF4-FFF2-40B4-BE49-F238E27FC236}">
                <a16:creationId xmlns:a16="http://schemas.microsoft.com/office/drawing/2014/main" id="{040D8530-AEAB-4A29-A0D8-7AC23EA857F2}"/>
              </a:ext>
            </a:extLst>
          </p:cNvPr>
          <p:cNvSpPr txBox="1"/>
          <p:nvPr/>
        </p:nvSpPr>
        <p:spPr>
          <a:xfrm>
            <a:off x="9228665" y="5571336"/>
            <a:ext cx="3135312" cy="923330"/>
          </a:xfrm>
          <a:prstGeom prst="rect">
            <a:avLst/>
          </a:prstGeom>
          <a:noFill/>
        </p:spPr>
        <p:txBody>
          <a:bodyPr wrap="square">
            <a:spAutoFit/>
          </a:bodyPr>
          <a:lstStyle/>
          <a:p>
            <a:r>
              <a:rPr lang="en-US" sz="1800" b="0" i="0">
                <a:solidFill>
                  <a:srgbClr val="FF0000"/>
                </a:solidFill>
                <a:effectLst/>
                <a:latin typeface="AdvOTbf7bbdaa"/>
              </a:rPr>
              <a:t>identifying all possible targets of the corresponding compound</a:t>
            </a:r>
            <a:r>
              <a:rPr lang="en-US">
                <a:solidFill>
                  <a:srgbClr val="FF0000"/>
                </a:solidFill>
              </a:rPr>
              <a:t> </a:t>
            </a:r>
          </a:p>
        </p:txBody>
      </p:sp>
      <p:sp>
        <p:nvSpPr>
          <p:cNvPr id="18" name="TextBox 17">
            <a:extLst>
              <a:ext uri="{FF2B5EF4-FFF2-40B4-BE49-F238E27FC236}">
                <a16:creationId xmlns:a16="http://schemas.microsoft.com/office/drawing/2014/main" id="{C524EAE5-A056-4D60-A860-6A0657566D68}"/>
              </a:ext>
            </a:extLst>
          </p:cNvPr>
          <p:cNvSpPr txBox="1"/>
          <p:nvPr/>
        </p:nvSpPr>
        <p:spPr>
          <a:xfrm>
            <a:off x="1348314" y="1066953"/>
            <a:ext cx="9309100" cy="923330"/>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Goal: </a:t>
            </a:r>
          </a:p>
          <a:p>
            <a:r>
              <a:rPr lang="en-US">
                <a:solidFill>
                  <a:srgbClr val="242021"/>
                </a:solidFill>
                <a:latin typeface="Arial" panose="020B0604020202020204" pitchFamily="34" charset="0"/>
                <a:cs typeface="Arial" panose="020B0604020202020204" pitchFamily="34" charset="0"/>
              </a:rPr>
              <a:t>P</a:t>
            </a:r>
            <a:r>
              <a:rPr lang="en-US" sz="1800" i="0">
                <a:solidFill>
                  <a:srgbClr val="242021"/>
                </a:solidFill>
                <a:effectLst/>
                <a:latin typeface="Arial" panose="020B0604020202020204" pitchFamily="34" charset="0"/>
                <a:cs typeface="Arial" panose="020B0604020202020204" pitchFamily="34" charset="0"/>
              </a:rPr>
              <a:t>rediction of unknown interactions between various compound – protein pairs</a:t>
            </a:r>
            <a:r>
              <a:rPr lang="en-US">
                <a:latin typeface="Arial" panose="020B0604020202020204" pitchFamily="34" charset="0"/>
                <a:cs typeface="Arial" panose="020B0604020202020204" pitchFamily="34" charset="0"/>
              </a:rPr>
              <a:t> </a:t>
            </a:r>
            <a:br>
              <a:rPr lang="en-US" b="1">
                <a:latin typeface="Arial" panose="020B0604020202020204" pitchFamily="34" charset="0"/>
                <a:cs typeface="Arial" panose="020B0604020202020204" pitchFamily="34" charset="0"/>
              </a:rPr>
            </a:b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9094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Outline</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5E09F60-08E3-4FC3-A5DA-4AE65AC68290}"/>
              </a:ext>
            </a:extLst>
          </p:cNvPr>
          <p:cNvSpPr txBox="1"/>
          <p:nvPr/>
        </p:nvSpPr>
        <p:spPr>
          <a:xfrm>
            <a:off x="944880" y="1239520"/>
            <a:ext cx="11165840" cy="4293483"/>
          </a:xfrm>
          <a:prstGeom prst="rect">
            <a:avLst/>
          </a:prstGeom>
          <a:noFill/>
        </p:spPr>
        <p:txBody>
          <a:bodyPr wrap="square" rtlCol="0">
            <a:spAutoFit/>
          </a:bodyPr>
          <a:lstStyle/>
          <a:p>
            <a:r>
              <a:rPr lang="en-US" sz="2100">
                <a:latin typeface="Arial" panose="020B0604020202020204" pitchFamily="34" charset="0"/>
                <a:cs typeface="Arial" panose="020B0604020202020204" pitchFamily="34" charset="0"/>
              </a:rPr>
              <a:t>- Chap 1:</a:t>
            </a:r>
          </a:p>
          <a:p>
            <a:r>
              <a:rPr lang="en-US" sz="2100">
                <a:latin typeface="Arial" panose="020B0604020202020204" pitchFamily="34" charset="0"/>
                <a:cs typeface="Arial" panose="020B0604020202020204" pitchFamily="34" charset="0"/>
              </a:rPr>
              <a:t>	+ I</a:t>
            </a:r>
            <a:r>
              <a:rPr lang="en-US" sz="2100" b="0" i="0">
                <a:solidFill>
                  <a:srgbClr val="242021"/>
                </a:solidFill>
                <a:effectLst/>
                <a:latin typeface="Arial" panose="020B0604020202020204" pitchFamily="34" charset="0"/>
                <a:cs typeface="Arial" panose="020B0604020202020204" pitchFamily="34" charset="0"/>
              </a:rPr>
              <a:t>ntroduction, defines the basic terminology</a:t>
            </a:r>
          </a:p>
          <a:p>
            <a:r>
              <a:rPr lang="en-US" sz="2100">
                <a:solidFill>
                  <a:srgbClr val="242021"/>
                </a:solidFill>
                <a:latin typeface="Arial" panose="020B0604020202020204" pitchFamily="34" charset="0"/>
                <a:cs typeface="Arial" panose="020B0604020202020204" pitchFamily="34" charset="0"/>
              </a:rPr>
              <a:t>	+ S</a:t>
            </a:r>
            <a:r>
              <a:rPr lang="en-US" sz="2100" b="0" i="0">
                <a:solidFill>
                  <a:srgbClr val="242021"/>
                </a:solidFill>
                <a:effectLst/>
                <a:latin typeface="Arial" panose="020B0604020202020204" pitchFamily="34" charset="0"/>
                <a:cs typeface="Arial" panose="020B0604020202020204" pitchFamily="34" charset="0"/>
              </a:rPr>
              <a:t>ummarizes the experimental procedures, computational approaches in drug discovery</a:t>
            </a:r>
          </a:p>
          <a:p>
            <a:pPr marL="342900" indent="-342900">
              <a:buFontTx/>
              <a:buChar char="-"/>
            </a:pPr>
            <a:r>
              <a:rPr lang="en-US" sz="2100">
                <a:solidFill>
                  <a:srgbClr val="242021"/>
                </a:solidFill>
                <a:latin typeface="Arial" panose="020B0604020202020204" pitchFamily="34" charset="0"/>
                <a:cs typeface="Arial" panose="020B0604020202020204" pitchFamily="34" charset="0"/>
              </a:rPr>
              <a:t>Chap 2: D</a:t>
            </a:r>
            <a:r>
              <a:rPr lang="en-US" sz="2100" b="0" i="0">
                <a:solidFill>
                  <a:srgbClr val="242021"/>
                </a:solidFill>
                <a:effectLst/>
                <a:latin typeface="Arial" panose="020B0604020202020204" pitchFamily="34" charset="0"/>
                <a:cs typeface="Arial" panose="020B0604020202020204" pitchFamily="34" charset="0"/>
              </a:rPr>
              <a:t>escriptors and features for VS</a:t>
            </a:r>
            <a:r>
              <a:rPr lang="en-US" sz="2100">
                <a:latin typeface="Arial" panose="020B0604020202020204" pitchFamily="34" charset="0"/>
                <a:cs typeface="Arial" panose="020B0604020202020204" pitchFamily="34" charset="0"/>
              </a:rPr>
              <a:t> </a:t>
            </a:r>
          </a:p>
          <a:p>
            <a:pPr marL="342900" indent="-342900">
              <a:buFontTx/>
              <a:buChar char="-"/>
            </a:pPr>
            <a:r>
              <a:rPr lang="en-US" sz="2100">
                <a:latin typeface="Arial" panose="020B0604020202020204" pitchFamily="34" charset="0"/>
                <a:cs typeface="Arial" panose="020B0604020202020204" pitchFamily="34" charset="0"/>
              </a:rPr>
              <a:t>Chap 3: </a:t>
            </a:r>
            <a:r>
              <a:rPr lang="en-US" sz="2100">
                <a:solidFill>
                  <a:srgbClr val="242021"/>
                </a:solidFill>
                <a:latin typeface="Arial" panose="020B0604020202020204" pitchFamily="34" charset="0"/>
                <a:cs typeface="Arial" panose="020B0604020202020204" pitchFamily="34" charset="0"/>
              </a:rPr>
              <a:t>L</a:t>
            </a:r>
            <a:r>
              <a:rPr lang="en-US" sz="2100" b="0" i="0">
                <a:solidFill>
                  <a:srgbClr val="242021"/>
                </a:solidFill>
                <a:effectLst/>
                <a:latin typeface="Arial" panose="020B0604020202020204" pitchFamily="34" charset="0"/>
                <a:cs typeface="Arial" panose="020B0604020202020204" pitchFamily="34" charset="0"/>
              </a:rPr>
              <a:t>ibraries and toolkits for VS</a:t>
            </a:r>
            <a:r>
              <a:rPr lang="en-US" sz="2100">
                <a:latin typeface="Arial" panose="020B0604020202020204" pitchFamily="34" charset="0"/>
                <a:cs typeface="Arial" panose="020B0604020202020204" pitchFamily="34" charset="0"/>
              </a:rPr>
              <a:t> </a:t>
            </a:r>
          </a:p>
          <a:p>
            <a:pPr marL="342900" indent="-342900">
              <a:buFontTx/>
              <a:buChar char="-"/>
            </a:pPr>
            <a:r>
              <a:rPr lang="en-US" sz="2100">
                <a:latin typeface="Arial" panose="020B0604020202020204" pitchFamily="34" charset="0"/>
                <a:cs typeface="Arial" panose="020B0604020202020204" pitchFamily="34" charset="0"/>
              </a:rPr>
              <a:t>Chap 4: </a:t>
            </a:r>
            <a:r>
              <a:rPr lang="en-US" sz="2100">
                <a:solidFill>
                  <a:srgbClr val="242021"/>
                </a:solidFill>
                <a:latin typeface="Arial" panose="020B0604020202020204" pitchFamily="34" charset="0"/>
                <a:cs typeface="Arial" panose="020B0604020202020204" pitchFamily="34" charset="0"/>
              </a:rPr>
              <a:t>C</a:t>
            </a:r>
            <a:r>
              <a:rPr lang="en-US" sz="2100" b="0" i="0">
                <a:solidFill>
                  <a:srgbClr val="242021"/>
                </a:solidFill>
                <a:effectLst/>
                <a:latin typeface="Arial" panose="020B0604020202020204" pitchFamily="34" charset="0"/>
                <a:cs typeface="Arial" panose="020B0604020202020204" pitchFamily="34" charset="0"/>
              </a:rPr>
              <a:t>ompound and bioactivity databases, gold-standard data</a:t>
            </a:r>
          </a:p>
          <a:p>
            <a:pPr marL="342900" indent="-342900">
              <a:buFontTx/>
              <a:buChar char="-"/>
            </a:pPr>
            <a:r>
              <a:rPr lang="en-US" sz="2100">
                <a:solidFill>
                  <a:srgbClr val="242021"/>
                </a:solidFill>
                <a:latin typeface="Arial" panose="020B0604020202020204" pitchFamily="34" charset="0"/>
                <a:cs typeface="Arial" panose="020B0604020202020204" pitchFamily="34" charset="0"/>
              </a:rPr>
              <a:t>Chap 5: </a:t>
            </a:r>
          </a:p>
          <a:p>
            <a:r>
              <a:rPr lang="en-US" sz="2100">
                <a:solidFill>
                  <a:srgbClr val="242021"/>
                </a:solidFill>
                <a:latin typeface="Arial" panose="020B0604020202020204" pitchFamily="34" charset="0"/>
                <a:cs typeface="Arial" panose="020B0604020202020204" pitchFamily="34" charset="0"/>
              </a:rPr>
              <a:t>	+ Overview recent model</a:t>
            </a:r>
          </a:p>
          <a:p>
            <a:r>
              <a:rPr lang="en-US" sz="2100">
                <a:solidFill>
                  <a:srgbClr val="242021"/>
                </a:solidFill>
                <a:latin typeface="Arial" panose="020B0604020202020204" pitchFamily="34" charset="0"/>
                <a:cs typeface="Arial" panose="020B0604020202020204" pitchFamily="34" charset="0"/>
              </a:rPr>
              <a:t>	+ E</a:t>
            </a:r>
            <a:r>
              <a:rPr lang="en-US" sz="2100" b="0" i="0">
                <a:solidFill>
                  <a:srgbClr val="242021"/>
                </a:solidFill>
                <a:effectLst/>
                <a:latin typeface="Arial" panose="020B0604020202020204" pitchFamily="34" charset="0"/>
                <a:cs typeface="Arial" panose="020B0604020202020204" pitchFamily="34" charset="0"/>
              </a:rPr>
              <a:t>xplanations of performance evaluation metrics</a:t>
            </a:r>
            <a:r>
              <a:rPr lang="en-US" sz="2100">
                <a:latin typeface="Arial" panose="020B0604020202020204" pitchFamily="34" charset="0"/>
                <a:cs typeface="Arial" panose="020B0604020202020204" pitchFamily="34" charset="0"/>
              </a:rPr>
              <a:t> </a:t>
            </a:r>
          </a:p>
          <a:p>
            <a:r>
              <a:rPr lang="en-US" sz="2100" b="0" i="0">
                <a:solidFill>
                  <a:srgbClr val="242021"/>
                </a:solidFill>
                <a:effectLst/>
                <a:latin typeface="Arial" panose="020B0604020202020204" pitchFamily="34" charset="0"/>
                <a:cs typeface="Arial" panose="020B0604020202020204" pitchFamily="34" charset="0"/>
              </a:rPr>
              <a:t>	+ </a:t>
            </a:r>
            <a:r>
              <a:rPr lang="en-US" sz="2100">
                <a:solidFill>
                  <a:srgbClr val="242021"/>
                </a:solidFill>
                <a:latin typeface="Arial" panose="020B0604020202020204" pitchFamily="34" charset="0"/>
                <a:cs typeface="Arial" panose="020B0604020202020204" pitchFamily="34" charset="0"/>
              </a:rPr>
              <a:t>Pr</a:t>
            </a:r>
            <a:r>
              <a:rPr lang="en-US" sz="2100" b="0" i="0">
                <a:solidFill>
                  <a:srgbClr val="242021"/>
                </a:solidFill>
                <a:effectLst/>
                <a:latin typeface="Arial" panose="020B0604020202020204" pitchFamily="34" charset="0"/>
                <a:cs typeface="Arial" panose="020B0604020202020204" pitchFamily="34" charset="0"/>
              </a:rPr>
              <a:t>edictive performance comparison</a:t>
            </a:r>
            <a:r>
              <a:rPr lang="en-US" sz="2100">
                <a:latin typeface="Arial" panose="020B0604020202020204" pitchFamily="34" charset="0"/>
                <a:cs typeface="Arial" panose="020B0604020202020204" pitchFamily="34" charset="0"/>
              </a:rPr>
              <a:t> </a:t>
            </a:r>
          </a:p>
          <a:p>
            <a:pPr marL="342900" indent="-342900">
              <a:buFontTx/>
              <a:buChar char="-"/>
            </a:pPr>
            <a:endParaRPr lang="en-US" sz="2100">
              <a:solidFill>
                <a:srgbClr val="242021"/>
              </a:solidFill>
              <a:latin typeface="Arial" panose="020B0604020202020204" pitchFamily="34" charset="0"/>
              <a:cs typeface="Arial" panose="020B0604020202020204" pitchFamily="34" charset="0"/>
            </a:endParaRPr>
          </a:p>
          <a:p>
            <a:pPr marL="342900" indent="-342900">
              <a:buFontTx/>
              <a:buChar char="-"/>
            </a:pPr>
            <a:r>
              <a:rPr lang="en-US" sz="2100">
                <a:latin typeface="Arial" panose="020B0604020202020204" pitchFamily="34" charset="0"/>
                <a:cs typeface="Arial" panose="020B0604020202020204" pitchFamily="34" charset="0"/>
              </a:rPr>
              <a:t>Chap 6: </a:t>
            </a:r>
            <a:r>
              <a:rPr lang="en-US" sz="2100">
                <a:solidFill>
                  <a:srgbClr val="242021"/>
                </a:solidFill>
                <a:latin typeface="Arial" panose="020B0604020202020204" pitchFamily="34" charset="0"/>
                <a:cs typeface="Arial" panose="020B0604020202020204" pitchFamily="34" charset="0"/>
              </a:rPr>
              <a:t>D</a:t>
            </a:r>
            <a:r>
              <a:rPr lang="en-US" sz="2100" b="0" i="0">
                <a:solidFill>
                  <a:srgbClr val="242021"/>
                </a:solidFill>
                <a:effectLst/>
                <a:latin typeface="Arial" panose="020B0604020202020204" pitchFamily="34" charset="0"/>
                <a:cs typeface="Arial" panose="020B0604020202020204" pitchFamily="34" charset="0"/>
              </a:rPr>
              <a:t>iscuss: current challenges, suggest future directions</a:t>
            </a:r>
            <a:endParaRPr lang="en-US" sz="2100">
              <a:solidFill>
                <a:srgbClr val="24202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7477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1 - </a:t>
            </a:r>
            <a:r>
              <a:rPr lang="en-US" sz="3600">
                <a:cs typeface="Arial" panose="020B0604020202020204" pitchFamily="34" charset="0"/>
              </a:rPr>
              <a:t>I</a:t>
            </a:r>
            <a:r>
              <a:rPr lang="en-US" sz="3600" b="0" i="0">
                <a:effectLst/>
                <a:latin typeface="AdvOTbf7bbdaa"/>
              </a:rPr>
              <a:t>ntroduction, defines the basic terminology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51428" y="1766331"/>
            <a:ext cx="10701867" cy="4902199"/>
          </a:xfrm>
        </p:spPr>
        <p:txBody>
          <a:bodyPr>
            <a:noAutofit/>
          </a:bodyPr>
          <a:lstStyle/>
          <a:p>
            <a:pPr>
              <a:buFontTx/>
              <a:buChar char="-"/>
            </a:pPr>
            <a:r>
              <a:rPr lang="en-US">
                <a:solidFill>
                  <a:schemeClr val="tx1"/>
                </a:solidFill>
                <a:latin typeface="Arial" panose="020B0604020202020204" pitchFamily="34" charset="0"/>
                <a:cs typeface="Arial" panose="020B0604020202020204" pitchFamily="34" charset="0"/>
              </a:rPr>
              <a:t>Ligand: a chemical substance that interacts with a target biomolecule to accomplish a biological purpose</a:t>
            </a:r>
          </a:p>
          <a:p>
            <a:pPr>
              <a:buFontTx/>
              <a:buChar char="-"/>
            </a:pPr>
            <a:r>
              <a:rPr lang="en-US">
                <a:solidFill>
                  <a:schemeClr val="tx1"/>
                </a:solidFill>
                <a:latin typeface="Arial" panose="020B0604020202020204" pitchFamily="34" charset="0"/>
                <a:cs typeface="Arial" panose="020B0604020202020204" pitchFamily="34" charset="0"/>
              </a:rPr>
              <a:t>Small molecule, compound ~ chemical substances</a:t>
            </a:r>
          </a:p>
          <a:p>
            <a:pPr>
              <a:buFontTx/>
              <a:buChar char="-"/>
            </a:pPr>
            <a:r>
              <a:rPr lang="en-US">
                <a:solidFill>
                  <a:schemeClr val="tx1"/>
                </a:solidFill>
                <a:latin typeface="Arial" panose="020B0604020202020204" pitchFamily="34" charset="0"/>
                <a:cs typeface="Arial" panose="020B0604020202020204" pitchFamily="34" charset="0"/>
              </a:rPr>
              <a:t>Bioactive compound: chemical substances with biological activities</a:t>
            </a:r>
          </a:p>
          <a:p>
            <a:pPr>
              <a:buFontTx/>
              <a:buChar char="-"/>
            </a:pPr>
            <a:r>
              <a:rPr lang="en-US">
                <a:solidFill>
                  <a:schemeClr val="tx1"/>
                </a:solidFill>
                <a:latin typeface="Arial" panose="020B0604020202020204" pitchFamily="34" charset="0"/>
                <a:cs typeface="Arial" panose="020B0604020202020204" pitchFamily="34" charset="0"/>
              </a:rPr>
              <a:t>A drug:  bioactive compound, acts on protein targets (cure/decelerate disease, promote the health of living being)</a:t>
            </a:r>
          </a:p>
          <a:p>
            <a:pPr>
              <a:buFontTx/>
              <a:buChar char="-"/>
            </a:pPr>
            <a:r>
              <a:rPr lang="en-US">
                <a:solidFill>
                  <a:schemeClr val="tx1"/>
                </a:solidFill>
                <a:latin typeface="Arial" panose="020B0604020202020204" pitchFamily="34" charset="0"/>
                <a:cs typeface="Arial" panose="020B0604020202020204" pitchFamily="34" charset="0"/>
              </a:rPr>
              <a:t>Target protein (target) </a:t>
            </a:r>
            <a:endParaRPr lang="en-US">
              <a:latin typeface="Arial" panose="020B0604020202020204" pitchFamily="34" charset="0"/>
              <a:cs typeface="Arial" panose="020B0604020202020204" pitchFamily="34" charset="0"/>
            </a:endParaRPr>
          </a:p>
          <a:p>
            <a:pPr>
              <a:buFontTx/>
              <a:buChar char="-"/>
            </a:pPr>
            <a:r>
              <a:rPr lang="en-US">
                <a:latin typeface="Arial" panose="020B0604020202020204" pitchFamily="34" charset="0"/>
                <a:cs typeface="Arial" panose="020B0604020202020204" pitchFamily="34" charset="0"/>
              </a:rPr>
              <a:t>The ATC (</a:t>
            </a:r>
            <a:r>
              <a:rPr lang="en-US" b="0" i="0">
                <a:solidFill>
                  <a:srgbClr val="242021"/>
                </a:solidFill>
                <a:effectLst/>
                <a:latin typeface="Arial" panose="020B0604020202020204" pitchFamily="34" charset="0"/>
                <a:cs typeface="Arial" panose="020B0604020202020204" pitchFamily="34" charset="0"/>
              </a:rPr>
              <a:t>Anatomical Therapeutic Chemical): classify drugs hierarchically based on their therapeutic, pharmacological and chemical properties</a:t>
            </a:r>
          </a:p>
          <a:p>
            <a:pPr marL="342900" lvl="1" indent="0">
              <a:buNone/>
            </a:pPr>
            <a:r>
              <a:rPr lang="en-US" sz="2100">
                <a:solidFill>
                  <a:srgbClr val="242021"/>
                </a:solidFill>
                <a:latin typeface="Arial" panose="020B0604020202020204" pitchFamily="34" charset="0"/>
                <a:cs typeface="Arial" panose="020B0604020202020204" pitchFamily="34" charset="0"/>
              </a:rPr>
              <a:t>+ Anatomical (giải phẫu)</a:t>
            </a:r>
          </a:p>
          <a:p>
            <a:pPr marL="342900" lvl="1" indent="0">
              <a:buNone/>
            </a:pPr>
            <a:r>
              <a:rPr lang="en-US" sz="2100">
                <a:solidFill>
                  <a:srgbClr val="242021"/>
                </a:solidFill>
                <a:latin typeface="Arial" panose="020B0604020202020204" pitchFamily="34" charset="0"/>
                <a:cs typeface="Arial" panose="020B0604020202020204" pitchFamily="34" charset="0"/>
              </a:rPr>
              <a:t>+ T</a:t>
            </a:r>
            <a:r>
              <a:rPr lang="en-US" sz="2100" b="0" i="0">
                <a:solidFill>
                  <a:srgbClr val="242021"/>
                </a:solidFill>
                <a:effectLst/>
                <a:latin typeface="Arial" panose="020B0604020202020204" pitchFamily="34" charset="0"/>
                <a:cs typeface="Arial" panose="020B0604020202020204" pitchFamily="34" charset="0"/>
              </a:rPr>
              <a:t>herapeutic</a:t>
            </a:r>
            <a:r>
              <a:rPr lang="en-US" sz="2100">
                <a:latin typeface="Arial" panose="020B0604020202020204" pitchFamily="34" charset="0"/>
                <a:cs typeface="Arial" panose="020B0604020202020204" pitchFamily="34" charset="0"/>
              </a:rPr>
              <a:t> (đặc tính trị liệu)?</a:t>
            </a:r>
          </a:p>
          <a:p>
            <a:pPr marL="342900" lvl="1" indent="0">
              <a:buNone/>
            </a:pPr>
            <a:r>
              <a:rPr lang="en-US" sz="2100">
                <a:latin typeface="Arial" panose="020B0604020202020204" pitchFamily="34" charset="0"/>
                <a:cs typeface="Arial" panose="020B0604020202020204" pitchFamily="34" charset="0"/>
              </a:rPr>
              <a:t>+ T</a:t>
            </a:r>
            <a:r>
              <a:rPr lang="en-US" sz="2100" b="0" i="0">
                <a:solidFill>
                  <a:srgbClr val="242021"/>
                </a:solidFill>
                <a:effectLst/>
                <a:latin typeface="Arial" panose="020B0604020202020204" pitchFamily="34" charset="0"/>
                <a:cs typeface="Arial" panose="020B0604020202020204" pitchFamily="34" charset="0"/>
              </a:rPr>
              <a:t>herapeutic and pharmacological subgroup</a:t>
            </a:r>
            <a:r>
              <a:rPr lang="en-US" sz="2100">
                <a:latin typeface="Arial" panose="020B0604020202020204" pitchFamily="34" charset="0"/>
                <a:cs typeface="Arial" panose="020B0604020202020204" pitchFamily="34" charset="0"/>
              </a:rPr>
              <a:t> </a:t>
            </a:r>
            <a:br>
              <a:rPr lang="en-US" sz="2100">
                <a:latin typeface="Arial" panose="020B0604020202020204" pitchFamily="34" charset="0"/>
                <a:cs typeface="Arial" panose="020B0604020202020204" pitchFamily="34" charset="0"/>
              </a:rPr>
            </a:br>
            <a:r>
              <a:rPr lang="en-US" sz="2100">
                <a:latin typeface="Arial" panose="020B0604020202020204" pitchFamily="34" charset="0"/>
                <a:cs typeface="Arial" panose="020B0604020202020204" pitchFamily="34" charset="0"/>
              </a:rPr>
              <a:t>+ C</a:t>
            </a:r>
            <a:r>
              <a:rPr lang="en-US" sz="2100" b="0" i="0">
                <a:solidFill>
                  <a:srgbClr val="242021"/>
                </a:solidFill>
                <a:effectLst/>
                <a:latin typeface="Arial" panose="020B0604020202020204" pitchFamily="34" charset="0"/>
                <a:cs typeface="Arial" panose="020B0604020202020204" pitchFamily="34" charset="0"/>
              </a:rPr>
              <a:t>hemical, therapeutic and pharmacological subgroup</a:t>
            </a:r>
            <a:r>
              <a:rPr lang="en-US" sz="2100">
                <a:latin typeface="Arial" panose="020B0604020202020204" pitchFamily="34" charset="0"/>
                <a:cs typeface="Arial" panose="020B0604020202020204" pitchFamily="34" charset="0"/>
              </a:rPr>
              <a:t> </a:t>
            </a:r>
          </a:p>
          <a:p>
            <a:pPr marL="342900" lvl="1" indent="0">
              <a:buNone/>
            </a:pPr>
            <a:r>
              <a:rPr lang="en-US" sz="2100" b="0" i="0">
                <a:solidFill>
                  <a:srgbClr val="242021"/>
                </a:solidFill>
                <a:effectLst/>
                <a:latin typeface="Arial" panose="020B0604020202020204" pitchFamily="34" charset="0"/>
                <a:cs typeface="Arial" panose="020B0604020202020204" pitchFamily="34" charset="0"/>
              </a:rPr>
              <a:t>+ Chemical substance</a:t>
            </a:r>
            <a:r>
              <a:rPr lang="en-US" sz="2100">
                <a:latin typeface="Arial" panose="020B0604020202020204" pitchFamily="34" charset="0"/>
                <a:cs typeface="Arial" panose="020B0604020202020204" pitchFamily="34" charset="0"/>
              </a:rPr>
              <a:t> </a:t>
            </a:r>
          </a:p>
          <a:p>
            <a:pPr marL="0" indent="0">
              <a:buNone/>
            </a:pPr>
            <a:br>
              <a:rPr lang="en-US">
                <a:latin typeface="Arial" panose="020B0604020202020204" pitchFamily="34" charset="0"/>
                <a:cs typeface="Arial" panose="020B0604020202020204" pitchFamily="34" charset="0"/>
              </a:rPr>
            </a:br>
            <a:endParaRPr lang="en-US" b="0" i="0">
              <a:solidFill>
                <a:srgbClr val="242021"/>
              </a:solidFill>
              <a:effectLst/>
              <a:latin typeface="Arial" panose="020B0604020202020204" pitchFamily="34" charset="0"/>
              <a:cs typeface="Arial" panose="020B0604020202020204" pitchFamily="34" charset="0"/>
            </a:endParaRPr>
          </a:p>
          <a:p>
            <a:pPr marL="342900" lvl="1" indent="0">
              <a:buNone/>
            </a:pPr>
            <a:br>
              <a:rPr lang="en-US" sz="2100">
                <a:latin typeface="Arial" panose="020B0604020202020204" pitchFamily="34" charset="0"/>
                <a:cs typeface="Arial" panose="020B0604020202020204" pitchFamily="34" charset="0"/>
              </a:rPr>
            </a:br>
            <a:br>
              <a:rPr lang="en-US" sz="2100">
                <a:latin typeface="Arial" panose="020B0604020202020204" pitchFamily="34" charset="0"/>
                <a:cs typeface="Arial" panose="020B0604020202020204" pitchFamily="34" charset="0"/>
              </a:rPr>
            </a:br>
            <a:endParaRPr lang="en-US" sz="2100" dirty="0">
              <a:latin typeface="Arial" panose="020B0604020202020204" pitchFamily="34" charset="0"/>
              <a:cs typeface="Arial" panose="020B0604020202020204" pitchFamily="34" charset="0"/>
            </a:endParaRPr>
          </a:p>
          <a:p>
            <a:pPr marL="457200" indent="-457200">
              <a:buAutoNum type="arabicPeriod"/>
            </a:pPr>
            <a:endParaRPr lang="en-US" dirty="0">
              <a:latin typeface="Arial" panose="020B0604020202020204" pitchFamily="34" charset="0"/>
              <a:cs typeface="Arial" panose="020B0604020202020204" pitchFamily="34" charset="0"/>
            </a:endParaRPr>
          </a:p>
          <a:p>
            <a:pPr marL="457200" indent="-457200">
              <a:buAutoNum type="arabicPeriod"/>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9BE4CD9-F393-4081-BE54-5C521A8C7DA0}"/>
              </a:ext>
            </a:extLst>
          </p:cNvPr>
          <p:cNvSpPr txBox="1"/>
          <p:nvPr/>
        </p:nvSpPr>
        <p:spPr>
          <a:xfrm>
            <a:off x="1136822" y="1162048"/>
            <a:ext cx="5263978" cy="446276"/>
          </a:xfrm>
          <a:prstGeom prst="rect">
            <a:avLst/>
          </a:prstGeom>
          <a:noFill/>
        </p:spPr>
        <p:txBody>
          <a:bodyPr wrap="square" rtlCol="0">
            <a:spAutoFit/>
          </a:bodyPr>
          <a:lstStyle/>
          <a:p>
            <a:r>
              <a:rPr lang="en-US" sz="2300" b="1">
                <a:latin typeface="Arial" panose="020B0604020202020204" pitchFamily="34" charset="0"/>
                <a:cs typeface="Arial" panose="020B0604020202020204" pitchFamily="34" charset="0"/>
              </a:rPr>
              <a:t>Basic Terminology</a:t>
            </a:r>
          </a:p>
        </p:txBody>
      </p:sp>
    </p:spTree>
    <p:extLst>
      <p:ext uri="{BB962C8B-B14F-4D97-AF65-F5344CB8AC3E}">
        <p14:creationId xmlns:p14="http://schemas.microsoft.com/office/powerpoint/2010/main" val="215260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1 - </a:t>
            </a:r>
            <a:r>
              <a:rPr lang="en-US" sz="3600">
                <a:cs typeface="Arial" panose="020B0604020202020204" pitchFamily="34" charset="0"/>
              </a:rPr>
              <a:t>I</a:t>
            </a:r>
            <a:r>
              <a:rPr lang="en-US" sz="3600" b="0" i="0">
                <a:effectLst/>
                <a:latin typeface="AdvOTbf7bbdaa"/>
              </a:rPr>
              <a:t>ntroduction, defines the basic terminology</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BB71A0-3E85-466B-A284-91519E443566}"/>
              </a:ext>
            </a:extLst>
          </p:cNvPr>
          <p:cNvSpPr txBox="1"/>
          <p:nvPr/>
        </p:nvSpPr>
        <p:spPr>
          <a:xfrm>
            <a:off x="513707" y="1398802"/>
            <a:ext cx="11120968" cy="369332"/>
          </a:xfrm>
          <a:prstGeom prst="rect">
            <a:avLst/>
          </a:prstGeom>
          <a:noFill/>
        </p:spPr>
        <p:txBody>
          <a:bodyPr wrap="square">
            <a:spAutoFit/>
          </a:bodyPr>
          <a:lstStyle/>
          <a:p>
            <a:endParaRPr lang="en-US">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EDA8C51-AD33-4C78-A74E-08E1B40167D6}"/>
              </a:ext>
            </a:extLst>
          </p:cNvPr>
          <p:cNvSpPr txBox="1"/>
          <p:nvPr/>
        </p:nvSpPr>
        <p:spPr>
          <a:xfrm>
            <a:off x="513707" y="6077435"/>
            <a:ext cx="11356637" cy="646331"/>
          </a:xfrm>
          <a:prstGeom prst="rect">
            <a:avLst/>
          </a:prstGeom>
          <a:noFill/>
        </p:spPr>
        <p:txBody>
          <a:bodyPr wrap="square" rtlCol="0">
            <a:spAutoFit/>
          </a:bodyPr>
          <a:lstStyle/>
          <a:p>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B3BC870-1525-49C7-88DC-D813F34D35BB}"/>
              </a:ext>
            </a:extLst>
          </p:cNvPr>
          <p:cNvPicPr>
            <a:picLocks noChangeAspect="1"/>
          </p:cNvPicPr>
          <p:nvPr/>
        </p:nvPicPr>
        <p:blipFill>
          <a:blip r:embed="rId3"/>
          <a:stretch>
            <a:fillRect/>
          </a:stretch>
        </p:blipFill>
        <p:spPr>
          <a:xfrm>
            <a:off x="2836198" y="1768134"/>
            <a:ext cx="6519604" cy="4721093"/>
          </a:xfrm>
          <a:prstGeom prst="rect">
            <a:avLst/>
          </a:prstGeom>
        </p:spPr>
      </p:pic>
      <p:sp>
        <p:nvSpPr>
          <p:cNvPr id="7" name="TextBox 6">
            <a:extLst>
              <a:ext uri="{FF2B5EF4-FFF2-40B4-BE49-F238E27FC236}">
                <a16:creationId xmlns:a16="http://schemas.microsoft.com/office/drawing/2014/main" id="{13A44399-ED65-4BE3-8180-45E5CC1D596C}"/>
              </a:ext>
            </a:extLst>
          </p:cNvPr>
          <p:cNvSpPr txBox="1"/>
          <p:nvPr/>
        </p:nvSpPr>
        <p:spPr>
          <a:xfrm>
            <a:off x="951470" y="1400604"/>
            <a:ext cx="6098058" cy="446276"/>
          </a:xfrm>
          <a:prstGeom prst="rect">
            <a:avLst/>
          </a:prstGeom>
          <a:noFill/>
        </p:spPr>
        <p:txBody>
          <a:bodyPr wrap="square">
            <a:spAutoFit/>
          </a:bodyPr>
          <a:lstStyle/>
          <a:p>
            <a:r>
              <a:rPr lang="en-US" sz="2300" b="1" i="0">
                <a:solidFill>
                  <a:srgbClr val="242021"/>
                </a:solidFill>
                <a:effectLst/>
                <a:latin typeface="Arial" panose="020B0604020202020204" pitchFamily="34" charset="0"/>
                <a:cs typeface="Arial" panose="020B0604020202020204" pitchFamily="34" charset="0"/>
              </a:rPr>
              <a:t>VS methods </a:t>
            </a:r>
            <a:endParaRPr lang="en-US" sz="23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820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932" y="-163515"/>
            <a:ext cx="10701867" cy="1325563"/>
          </a:xfrm>
        </p:spPr>
        <p:txBody>
          <a:bodyPr/>
          <a:lstStyle/>
          <a:p>
            <a:r>
              <a:rPr lang="en-US">
                <a:latin typeface="Arial" panose="020B0604020202020204" pitchFamily="34" charset="0"/>
                <a:cs typeface="Arial" panose="020B0604020202020204" pitchFamily="34" charset="0"/>
              </a:rPr>
              <a:t>Chap 1 - </a:t>
            </a:r>
            <a:r>
              <a:rPr lang="en-US" sz="3600">
                <a:cs typeface="Arial" panose="020B0604020202020204" pitchFamily="34" charset="0"/>
              </a:rPr>
              <a:t>I</a:t>
            </a:r>
            <a:r>
              <a:rPr lang="en-US" sz="3600" b="0" i="0">
                <a:effectLst/>
                <a:latin typeface="AdvOTbf7bbdaa"/>
              </a:rPr>
              <a:t>ntroduction, defines the basic terminology</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7D3252C-582D-4B21-B576-0E06CB45F1EC}"/>
              </a:ext>
            </a:extLst>
          </p:cNvPr>
          <p:cNvSpPr txBox="1"/>
          <p:nvPr/>
        </p:nvSpPr>
        <p:spPr>
          <a:xfrm>
            <a:off x="795770" y="1369412"/>
            <a:ext cx="6047251" cy="800219"/>
          </a:xfrm>
          <a:prstGeom prst="rect">
            <a:avLst/>
          </a:prstGeom>
          <a:noFill/>
        </p:spPr>
        <p:txBody>
          <a:bodyPr wrap="square" rtlCol="0">
            <a:spAutoFit/>
          </a:bodyPr>
          <a:lstStyle/>
          <a:p>
            <a:r>
              <a:rPr lang="en-US" sz="2300" b="1">
                <a:latin typeface="Arial" panose="020B0604020202020204" pitchFamily="34" charset="0"/>
                <a:cs typeface="Arial" panose="020B0604020202020204" pitchFamily="34" charset="0"/>
              </a:rPr>
              <a:t>Structure-based VS</a:t>
            </a:r>
          </a:p>
          <a:p>
            <a:endParaRPr lang="en-US" sz="2300" b="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979CA24-845A-4438-862B-8B51DB12413C}"/>
              </a:ext>
            </a:extLst>
          </p:cNvPr>
          <p:cNvSpPr txBox="1"/>
          <p:nvPr/>
        </p:nvSpPr>
        <p:spPr>
          <a:xfrm>
            <a:off x="1235626" y="4017009"/>
            <a:ext cx="8990781" cy="2862322"/>
          </a:xfrm>
          <a:prstGeom prst="rect">
            <a:avLst/>
          </a:prstGeom>
          <a:noFill/>
        </p:spPr>
        <p:txBody>
          <a:bodyPr wrap="square" rtlCol="0">
            <a:spAutoFit/>
          </a:bodyPr>
          <a:lstStyle/>
          <a:p>
            <a:r>
              <a:rPr lang="en-US" b="1"/>
              <a:t>Docking tools</a:t>
            </a:r>
            <a:r>
              <a:rPr lang="en-US"/>
              <a:t>: </a:t>
            </a:r>
            <a:r>
              <a:rPr lang="en-US" sz="1800" b="0" i="0">
                <a:solidFill>
                  <a:srgbClr val="242021"/>
                </a:solidFill>
                <a:effectLst/>
                <a:latin typeface="AdvOTbf7bbdaa"/>
              </a:rPr>
              <a:t>AutoDock [</a:t>
            </a:r>
            <a:r>
              <a:rPr lang="en-US" sz="1800" b="0" i="0">
                <a:solidFill>
                  <a:srgbClr val="303192"/>
                </a:solidFill>
                <a:effectLst/>
                <a:latin typeface="AdvOTbf7bbdaa"/>
              </a:rPr>
              <a:t>42</a:t>
            </a:r>
            <a:r>
              <a:rPr lang="en-US" sz="1800" b="0" i="0">
                <a:solidFill>
                  <a:srgbClr val="242021"/>
                </a:solidFill>
                <a:effectLst/>
                <a:latin typeface="AdvOTbf7bbdaa"/>
              </a:rPr>
              <a:t>], DOCK [</a:t>
            </a:r>
            <a:r>
              <a:rPr lang="en-US" sz="1800" b="0" i="0">
                <a:solidFill>
                  <a:srgbClr val="303192"/>
                </a:solidFill>
                <a:effectLst/>
                <a:latin typeface="AdvOTbf7bbdaa"/>
              </a:rPr>
              <a:t>43</a:t>
            </a:r>
            <a:r>
              <a:rPr lang="en-US" sz="1800" b="0" i="0">
                <a:solidFill>
                  <a:srgbClr val="242021"/>
                </a:solidFill>
                <a:effectLst/>
                <a:latin typeface="AdvOTbf7bbdaa"/>
              </a:rPr>
              <a:t>], Glide [</a:t>
            </a:r>
            <a:r>
              <a:rPr lang="en-US" sz="1800" b="0" i="0">
                <a:solidFill>
                  <a:srgbClr val="303192"/>
                </a:solidFill>
                <a:effectLst/>
                <a:latin typeface="AdvOTbf7bbdaa"/>
              </a:rPr>
              <a:t>44</a:t>
            </a:r>
            <a:r>
              <a:rPr lang="en-US" sz="1800" b="0" i="0">
                <a:solidFill>
                  <a:srgbClr val="242021"/>
                </a:solidFill>
                <a:effectLst/>
                <a:latin typeface="AdvOTbf7bbdaa"/>
              </a:rPr>
              <a:t>], GOLD [</a:t>
            </a:r>
            <a:r>
              <a:rPr lang="en-US" sz="1800" b="0" i="0">
                <a:solidFill>
                  <a:srgbClr val="303192"/>
                </a:solidFill>
                <a:effectLst/>
                <a:latin typeface="AdvOTbf7bbdaa"/>
              </a:rPr>
              <a:t>45</a:t>
            </a:r>
            <a:r>
              <a:rPr lang="en-US" sz="1800" b="0" i="0">
                <a:solidFill>
                  <a:srgbClr val="242021"/>
                </a:solidFill>
                <a:effectLst/>
                <a:latin typeface="AdvOTbf7bbdaa"/>
              </a:rPr>
              <a:t>], FlexX [</a:t>
            </a:r>
            <a:r>
              <a:rPr lang="en-US" sz="1800" b="0" i="0">
                <a:solidFill>
                  <a:srgbClr val="303192"/>
                </a:solidFill>
                <a:effectLst/>
                <a:latin typeface="AdvOTbf7bbdaa"/>
              </a:rPr>
              <a:t>46</a:t>
            </a:r>
            <a:r>
              <a:rPr lang="en-US" sz="1800" b="0" i="0">
                <a:solidFill>
                  <a:srgbClr val="242021"/>
                </a:solidFill>
                <a:effectLst/>
                <a:latin typeface="AdvOTbf7bbdaa"/>
              </a:rPr>
              <a:t>] and Fred [</a:t>
            </a:r>
            <a:r>
              <a:rPr lang="en-US" sz="1800" b="0" i="0">
                <a:solidFill>
                  <a:srgbClr val="303192"/>
                </a:solidFill>
                <a:effectLst/>
                <a:latin typeface="AdvOTbf7bbdaa"/>
              </a:rPr>
              <a:t>47</a:t>
            </a:r>
            <a:r>
              <a:rPr lang="en-US" sz="1800" b="0" i="0">
                <a:solidFill>
                  <a:srgbClr val="242021"/>
                </a:solidFill>
                <a:effectLst/>
                <a:latin typeface="AdvOTbf7bbdaa"/>
              </a:rPr>
              <a:t>]. </a:t>
            </a:r>
            <a:br>
              <a:rPr lang="en-US"/>
            </a:br>
            <a:r>
              <a:rPr lang="en-US"/>
              <a:t> &gt;&gt; Rely on the conformations of atoms in 3D space</a:t>
            </a:r>
          </a:p>
          <a:p>
            <a:r>
              <a:rPr lang="en-US" b="1"/>
              <a:t>Limited: </a:t>
            </a:r>
          </a:p>
          <a:p>
            <a:r>
              <a:rPr lang="en-US" sz="1800" b="0" i="0">
                <a:solidFill>
                  <a:srgbClr val="242021"/>
                </a:solidFill>
                <a:effectLst/>
                <a:latin typeface="AdvOTbf7bbdaa"/>
              </a:rPr>
              <a:t>-    Structural information is not available for the majority of the proteins and compounds, and </a:t>
            </a:r>
          </a:p>
          <a:p>
            <a:pPr marL="285750" indent="-285750">
              <a:buFontTx/>
              <a:buChar char="-"/>
            </a:pPr>
            <a:r>
              <a:rPr lang="en-US" sz="1800" b="0" i="0">
                <a:solidFill>
                  <a:srgbClr val="242021"/>
                </a:solidFill>
                <a:effectLst/>
                <a:latin typeface="AdvOTbf7bbdaa"/>
              </a:rPr>
              <a:t>The experimental identification of the 3D structures is challenging</a:t>
            </a:r>
            <a:r>
              <a:rPr lang="en-US"/>
              <a:t> </a:t>
            </a:r>
          </a:p>
          <a:p>
            <a:pPr marL="285750" indent="-285750">
              <a:buFontTx/>
              <a:buChar char="-"/>
            </a:pPr>
            <a:endParaRPr lang="en-US"/>
          </a:p>
          <a:p>
            <a:r>
              <a:rPr lang="en-US" sz="1800" b="0" i="1">
                <a:solidFill>
                  <a:srgbClr val="242021"/>
                </a:solidFill>
                <a:effectLst/>
                <a:latin typeface="AdvOTbf7bbdaa"/>
              </a:rPr>
              <a:t>Structure-based VS methods are out of the scope of this study, and information about this field can be obtained from the literature [</a:t>
            </a:r>
            <a:r>
              <a:rPr lang="en-US" sz="1800" b="0" i="1">
                <a:solidFill>
                  <a:srgbClr val="303192"/>
                </a:solidFill>
                <a:effectLst/>
                <a:latin typeface="AdvOTbf7bbdaa"/>
              </a:rPr>
              <a:t>31</a:t>
            </a:r>
            <a:r>
              <a:rPr lang="en-US" sz="1800" b="0" i="1">
                <a:solidFill>
                  <a:srgbClr val="242021"/>
                </a:solidFill>
                <a:effectLst/>
                <a:latin typeface="AdvOTbf7bbdaa"/>
              </a:rPr>
              <a:t>, </a:t>
            </a:r>
            <a:r>
              <a:rPr lang="en-US" sz="1800" b="0" i="1">
                <a:solidFill>
                  <a:srgbClr val="303192"/>
                </a:solidFill>
                <a:effectLst/>
                <a:latin typeface="AdvOTbf7bbdaa"/>
              </a:rPr>
              <a:t>32</a:t>
            </a:r>
            <a:r>
              <a:rPr lang="en-US" sz="1800" b="0" i="1">
                <a:solidFill>
                  <a:srgbClr val="242021"/>
                </a:solidFill>
                <a:effectLst/>
                <a:latin typeface="AdvOTbf7bbdaa"/>
              </a:rPr>
              <a:t>, </a:t>
            </a:r>
            <a:r>
              <a:rPr lang="en-US" sz="1800" b="0" i="1">
                <a:solidFill>
                  <a:srgbClr val="303192"/>
                </a:solidFill>
                <a:effectLst/>
                <a:latin typeface="AdvOTbf7bbdaa"/>
              </a:rPr>
              <a:t>52</a:t>
            </a:r>
            <a:r>
              <a:rPr lang="en-US" sz="1800" b="0" i="1">
                <a:solidFill>
                  <a:srgbClr val="242021"/>
                </a:solidFill>
                <a:effectLst/>
                <a:latin typeface="AdvOTbf7bbdaa"/>
              </a:rPr>
              <a:t>, </a:t>
            </a:r>
            <a:r>
              <a:rPr lang="en-US" sz="1800" b="0" i="1">
                <a:solidFill>
                  <a:srgbClr val="303192"/>
                </a:solidFill>
                <a:effectLst/>
                <a:latin typeface="AdvOTbf7bbdaa"/>
              </a:rPr>
              <a:t>56</a:t>
            </a:r>
            <a:r>
              <a:rPr lang="en-US" sz="1800" b="0" i="1">
                <a:solidFill>
                  <a:srgbClr val="242021"/>
                </a:solidFill>
                <a:effectLst/>
                <a:latin typeface="AdvOTbf7bbdaa"/>
              </a:rPr>
              <a:t>, </a:t>
            </a:r>
            <a:r>
              <a:rPr lang="en-US" sz="1800" b="0" i="1">
                <a:solidFill>
                  <a:srgbClr val="303192"/>
                </a:solidFill>
                <a:effectLst/>
                <a:latin typeface="AdvOTbf7bbdaa"/>
              </a:rPr>
              <a:t>57</a:t>
            </a:r>
            <a:r>
              <a:rPr lang="en-US" sz="1800" b="0" i="1">
                <a:solidFill>
                  <a:srgbClr val="242021"/>
                </a:solidFill>
                <a:effectLst/>
                <a:latin typeface="AdvOTbf7bbdaa"/>
              </a:rPr>
              <a:t>].</a:t>
            </a:r>
            <a:r>
              <a:rPr lang="en-US" i="1"/>
              <a:t> </a:t>
            </a:r>
            <a:br>
              <a:rPr lang="en-US"/>
            </a:br>
            <a:br>
              <a:rPr lang="en-US"/>
            </a:br>
            <a:endParaRPr lang="en-US"/>
          </a:p>
        </p:txBody>
      </p:sp>
      <p:sp>
        <p:nvSpPr>
          <p:cNvPr id="6" name="TextBox 5">
            <a:extLst>
              <a:ext uri="{FF2B5EF4-FFF2-40B4-BE49-F238E27FC236}">
                <a16:creationId xmlns:a16="http://schemas.microsoft.com/office/drawing/2014/main" id="{D9141193-2E81-4B71-9702-965612BA75DA}"/>
              </a:ext>
            </a:extLst>
          </p:cNvPr>
          <p:cNvSpPr txBox="1"/>
          <p:nvPr/>
        </p:nvSpPr>
        <p:spPr>
          <a:xfrm>
            <a:off x="1235626" y="6466310"/>
            <a:ext cx="6096000" cy="276999"/>
          </a:xfrm>
          <a:prstGeom prst="rect">
            <a:avLst/>
          </a:prstGeom>
          <a:noFill/>
        </p:spPr>
        <p:txBody>
          <a:bodyPr wrap="square">
            <a:spAutoFit/>
          </a:bodyPr>
          <a:lstStyle/>
          <a:p>
            <a:r>
              <a:rPr lang="en-US" sz="1200" b="0" i="1" u="none" strike="noStrike" baseline="0">
                <a:solidFill>
                  <a:srgbClr val="242021"/>
                </a:solidFill>
                <a:latin typeface="Arial" panose="020B0604020202020204" pitchFamily="34" charset="0"/>
              </a:rPr>
              <a:t>Nuclear magnetic resonance (NMR)</a:t>
            </a:r>
            <a:endParaRPr lang="en-US" sz="1200" i="1"/>
          </a:p>
        </p:txBody>
      </p:sp>
      <p:pic>
        <p:nvPicPr>
          <p:cNvPr id="8" name="Picture 7">
            <a:extLst>
              <a:ext uri="{FF2B5EF4-FFF2-40B4-BE49-F238E27FC236}">
                <a16:creationId xmlns:a16="http://schemas.microsoft.com/office/drawing/2014/main" id="{F91A21B2-5CA6-48E8-BAD3-2AFC976237FB}"/>
              </a:ext>
            </a:extLst>
          </p:cNvPr>
          <p:cNvPicPr>
            <a:picLocks noChangeAspect="1"/>
          </p:cNvPicPr>
          <p:nvPr/>
        </p:nvPicPr>
        <p:blipFill>
          <a:blip r:embed="rId3"/>
          <a:stretch>
            <a:fillRect/>
          </a:stretch>
        </p:blipFill>
        <p:spPr>
          <a:xfrm>
            <a:off x="1235626" y="2169631"/>
            <a:ext cx="10544175" cy="1590675"/>
          </a:xfrm>
          <a:prstGeom prst="rect">
            <a:avLst/>
          </a:prstGeom>
        </p:spPr>
      </p:pic>
    </p:spTree>
    <p:extLst>
      <p:ext uri="{BB962C8B-B14F-4D97-AF65-F5344CB8AC3E}">
        <p14:creationId xmlns:p14="http://schemas.microsoft.com/office/powerpoint/2010/main" val="305614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04D804145FB8499F1FDF7E498BAF83" ma:contentTypeVersion="8" ma:contentTypeDescription="Create a new document." ma:contentTypeScope="" ma:versionID="23fc4ee91a060473b6805f343fcfc6b7">
  <xsd:schema xmlns:xsd="http://www.w3.org/2001/XMLSchema" xmlns:xs="http://www.w3.org/2001/XMLSchema" xmlns:p="http://schemas.microsoft.com/office/2006/metadata/properties" xmlns:ns2="e23cc5f7-310d-48a9-be7c-eb0f041d26a5" targetNamespace="http://schemas.microsoft.com/office/2006/metadata/properties" ma:root="true" ma:fieldsID="3caf668502910bb0a8cafc5848f9c015" ns2:_="">
    <xsd:import namespace="e23cc5f7-310d-48a9-be7c-eb0f041d26a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3cc5f7-310d-48a9-be7c-eb0f041d26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36765C-CD15-46D0-B303-076192D4B94D}"/>
</file>

<file path=customXml/itemProps2.xml><?xml version="1.0" encoding="utf-8"?>
<ds:datastoreItem xmlns:ds="http://schemas.openxmlformats.org/officeDocument/2006/customXml" ds:itemID="{987C0C0A-6F71-4DBC-8EAC-CBAD071E2B8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591BEA-5CD9-428E-82D8-322E76C5AB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Presentation1</Template>
  <TotalTime>5332</TotalTime>
  <Words>6242</Words>
  <Application>Microsoft Office PowerPoint</Application>
  <PresentationFormat>Widescreen</PresentationFormat>
  <Paragraphs>420</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AdvOT1ab0d708.B</vt:lpstr>
      <vt:lpstr>AdvOT8163c0db.I</vt:lpstr>
      <vt:lpstr>AdvOTbf7bbdaa</vt:lpstr>
      <vt:lpstr>Arial</vt:lpstr>
      <vt:lpstr>Calibri</vt:lpstr>
      <vt:lpstr>Calibri Light</vt:lpstr>
      <vt:lpstr>Google Sans</vt:lpstr>
      <vt:lpstr>Times New Roman</vt:lpstr>
      <vt:lpstr>Verdana</vt:lpstr>
      <vt:lpstr>Office Theme</vt:lpstr>
      <vt:lpstr>  Recent applications of AI on in silico drug discovery: methods, tools and databases</vt:lpstr>
      <vt:lpstr>Overview</vt:lpstr>
      <vt:lpstr>Overview</vt:lpstr>
      <vt:lpstr>Overview</vt:lpstr>
      <vt:lpstr>Overview</vt:lpstr>
      <vt:lpstr>Outline</vt:lpstr>
      <vt:lpstr>Chap 1 - Introduction, defines the basic terminology</vt:lpstr>
      <vt:lpstr>Chap 1 - Introduction, defines the basic terminology</vt:lpstr>
      <vt:lpstr>Chap 1 - Introduction, defines the basic terminology</vt:lpstr>
      <vt:lpstr>Chap 1 - Introduction, defines the basic terminology</vt:lpstr>
      <vt:lpstr>Chap 1 - Introduction, defines the basic terminology</vt:lpstr>
      <vt:lpstr>Chap 2 – Descriptors and features for VS</vt:lpstr>
      <vt:lpstr>Chap 2 – Descriptors and features for VS</vt:lpstr>
      <vt:lpstr>Chap 2 – Descriptors and features for VS</vt:lpstr>
      <vt:lpstr>Chap 3 – Libraries and toolkits for VS</vt:lpstr>
      <vt:lpstr>Chap 4 – Compound and bioactivity databases,  gold-standard data</vt:lpstr>
      <vt:lpstr>Chap 4 – Compound and bioactivity databases,  gold-standard data</vt:lpstr>
      <vt:lpstr>Chap 4 – Compound and bioactivity databases,  gold-standard data</vt:lpstr>
      <vt:lpstr>Chap 5 Approaches in VS</vt:lpstr>
      <vt:lpstr>Chap 5 Approaches in VS</vt:lpstr>
      <vt:lpstr>Chap 5 Approaches in VS</vt:lpstr>
      <vt:lpstr>Chap 5 Approaches in VS</vt:lpstr>
      <vt:lpstr>Chap 5 Approaches in VS</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 - DeepLearning</vt:lpstr>
      <vt:lpstr>Chap 5 Approaches in VS</vt:lpstr>
      <vt:lpstr>Chap 6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Trần Thị Thơm (VNCDLL-CTÐTKSAI)</cp:lastModifiedBy>
  <cp:revision>576</cp:revision>
  <dcterms:created xsi:type="dcterms:W3CDTF">2016-07-25T07:53:11Z</dcterms:created>
  <dcterms:modified xsi:type="dcterms:W3CDTF">2021-03-22T06:44:22Z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0x0101004704D804145FB8499F1FDF7E498BAF83</vt:lpwstr>
  </property>
</Properties>
</file>